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269767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269767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2697678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2697678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2697678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2697678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d2697678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d2697678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d2697678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d2697678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d2697678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d2697678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2697678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2697678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2697678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2697678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d26976785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d26976785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d2697678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d2697678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ebe8a27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ebe8a27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d26976785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d26976785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2697678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2697678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2697678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2697678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2697678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2697678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d26976785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d26976785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d26976785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d26976785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d26976785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d2697678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d26976785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d2697678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d2697678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d2697678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26976785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d2697678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ebe8a27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ebe8a27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8d26976785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8d26976785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d2697678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d2697678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8d2697678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8d2697678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d2697678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d2697678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8d26976785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8d2697678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d2697678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d2697678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d26976785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d2697678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26976785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26976785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2697678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8d2697678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d2697678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d2697678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d269767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d269767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d26976785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8d26976785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d26976785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d26976785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ebe8a27e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ebe8a27e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8d44d25c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8d44d25c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d44d25c3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d44d25c3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d44d25c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d44d25c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8d44d25c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8d44d25c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d44d25c3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d44d25c3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d44d25c3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d44d25c3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8ee82c5b8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8ee82c5b8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d269767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d269767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8ee82c5b8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8ee82c5b8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ee82c5b8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ee82c5b8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ee82c5b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ee82c5b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ee82c5b8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ee82c5b8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8ee82c5b8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8ee82c5b8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8ee82c5b8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8ee82c5b8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8ee82c5b8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8ee82c5b8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8ee82c5b8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8ee82c5b8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ee82c5b8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ee82c5b8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ee82c5b8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ee82c5b8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2697678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2697678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8ee82c5b8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8ee82c5b8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ee82c5b8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ee82c5b8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8ee82c5b8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8ee82c5b8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8ee82c5b8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8ee82c5b8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ee82c5b8a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ee82c5b8a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ee82c5b8a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8ee82c5b8a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8ee82c5b8a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8ee82c5b8a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d5a43f1b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d5a43f1b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d5a43f1b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8d5a43f1b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8d5a43f1b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8d5a43f1b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2697678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2697678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8d5a43f1b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8d5a43f1b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2697678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2697678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2697678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2697678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1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jpg"/><Relationship Id="rId4" Type="http://schemas.openxmlformats.org/officeDocument/2006/relationships/image" Target="../media/image43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4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4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7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7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3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6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0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58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0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2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5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szín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minden jut eszünkbe a fehérről?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szín az ásványok, drágakövek világában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Kvarc és igazgyöngy: </a:t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8025" y="1152475"/>
            <a:ext cx="2863000" cy="214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400" y="2317675"/>
            <a:ext cx="4309450" cy="2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Fehér a kortárs képzőművészetben</a:t>
            </a:r>
            <a:r>
              <a:rPr lang="hu"/>
              <a:t> 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Molnár Sándor: Üresség 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550" y="1647225"/>
            <a:ext cx="6374050" cy="29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Robert Ryman - Bridge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425" y="1255025"/>
            <a:ext cx="3646476" cy="331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feketéről 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 jut eszünkbe a fekete színről? A legtöbb embernek nyilvánvalóan: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gyász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temetés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halál 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525" y="1656100"/>
            <a:ext cx="3991126" cy="29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Fekete a divatban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819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Kinek van otthon “kis feketéje”? (-: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divattervezők a feketét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az elegancia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luxus színeként tartják számon.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Jeles társadalmi események előírt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viselete szintén a fekete smoking. 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875" y="1250750"/>
            <a:ext cx="3393950" cy="255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fekete autó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ötvenes évek szerencsére elmúltak már, de a politikusok, diplomaták és üzletemberek előszeretettel közlekednek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fekete színű gépkocsival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hogy erősebbnek,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komolyabbnak tűnjenek.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(A rendvédelmi szervek színe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sok esetben szintén a fekete). 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075" y="1927800"/>
            <a:ext cx="45529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Fekete szín a kereszténységben</a:t>
            </a:r>
            <a:endParaRPr/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gyászszertartások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temetések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Nagypéntek színe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900" y="1152475"/>
            <a:ext cx="455519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Keresztény ábrázolásokon: </a:t>
            </a:r>
            <a:endParaRPr/>
          </a:p>
        </p:txBody>
      </p:sp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 Jelenések könyvében, az Apokalipszis harmadik lovasa, az Éhínség fekete paripán érkezik: </a:t>
            </a:r>
            <a:endParaRPr/>
          </a:p>
        </p:txBody>
      </p:sp>
      <p:pic>
        <p:nvPicPr>
          <p:cNvPr id="166" name="Google Shape;16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225" y="1635650"/>
            <a:ext cx="6445774" cy="30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Ördög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kora középkori ábrázolásokon az Ördögnek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legtöbbször fekete, sötétszürke színe van. 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425" y="445025"/>
            <a:ext cx="2672054" cy="39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Kába kő</a:t>
            </a:r>
            <a:endParaRPr/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Mindenhol ennyire “sötét szín” lenne a fekete? Nem!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Az iszlám vallás szent köve, a Kába kő történetesen fekete. A hagyomány szerint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 kő angyal volt, aki Ádám mellett őrködött a Paradicsomban. A bűnbeesést követően Isten büntetésből kővé változtatta. A kő a Szent városban, Mekkában található, ahová minden hithű muszlimnak évente (de életében legalább egyszer)  el kell zarándokolnia.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szín a kereszténységben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“Én vagyok a világ világossága”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Jézus viselete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galamb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bárány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az oltárterítő 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375" y="1236700"/>
            <a:ext cx="2893075" cy="31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kő </a:t>
            </a:r>
            <a:endParaRPr/>
          </a:p>
        </p:txBody>
      </p:sp>
      <p:sp>
        <p:nvSpPr>
          <p:cNvPr id="185" name="Google Shape;185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3250" y="1146175"/>
            <a:ext cx="2657475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Pierre Soulages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nemrég elhunyt művész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rendkívüli módon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rajongott a feketéért.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400" y="1017725"/>
            <a:ext cx="5306575" cy="37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Fekete, mint archaikus szín</a:t>
            </a:r>
            <a:endParaRPr/>
          </a:p>
        </p:txBody>
      </p:sp>
      <p:sp>
        <p:nvSpPr>
          <p:cNvPr id="199" name="Google Shape;19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feketét, a fehér és a vörös mellett az archaikus színek közé sorolják. Egy képzeletbeli színpiramis csúcsán a fehér szín állna, amely - mint láttuk - a tisztaságot, a fényt, Istent és az elitet jelképezi. A fehérnek két ellentéte van: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fekete, mint halál, és a vörös, mint a színesség megfelelője.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Ha a feketét a fehérrel együtt használjuk, akkor ketten a túlvilágit, az Isteni oldalt jelképezik.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Jin és Jang</a:t>
            </a:r>
            <a:endParaRPr/>
          </a:p>
        </p:txBody>
      </p:sp>
      <p:sp>
        <p:nvSpPr>
          <p:cNvPr id="205" name="Google Shape;20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Biztosan mindenki számára ismerős a Jin-jang szimbólum, mely egymásba fonódó színeivel világunk kettős, folytonosan mozgásban lévő, ám egymást kiegészítő erőinek kifejezésére szolgál. A nyugati filozófia esszencia-szubsztancia fogalompárosa áll ehhez legközelebb. </a:t>
            </a:r>
            <a:endParaRPr/>
          </a:p>
        </p:txBody>
      </p:sp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650" y="2257900"/>
            <a:ext cx="2515525" cy="25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Meglepetés!</a:t>
            </a:r>
            <a:endParaRPr/>
          </a:p>
        </p:txBody>
      </p:sp>
      <p:sp>
        <p:nvSpPr>
          <p:cNvPr id="212" name="Google Shape;21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Mai szokás szerint feketében gyászolunk és fehérben megyünk férjhez. Azonban nem is olyan régen, Magyarország egyes vidékein pont fordítva történt. Gyászruha: </a:t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5475" y="1784775"/>
            <a:ext cx="4679749" cy="31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Esküvői viselet</a:t>
            </a:r>
            <a:endParaRPr/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925" y="1152475"/>
            <a:ext cx="5602844" cy="38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piros szín </a:t>
            </a:r>
            <a:endParaRPr/>
          </a:p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Mi jut eszünkbe a pirosról? A szeretet, szerelem? Egy hatalmas piros szív vagy rózsacsokor? </a:t>
            </a:r>
            <a:endParaRPr/>
          </a:p>
        </p:txBody>
      </p:sp>
      <p:pic>
        <p:nvPicPr>
          <p:cNvPr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425" y="196393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Piros a marketingben</a:t>
            </a:r>
            <a:endParaRPr/>
          </a:p>
        </p:txBody>
      </p:sp>
      <p:sp>
        <p:nvSpPr>
          <p:cNvPr id="233" name="Google Shape;233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Reklámok és videoklipek elengedhetetlen kellékei a vörös ajkak, körmök és a lenge, vörös ruhák.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 piros szín erőt, bátorságot és sikert tükröz, éppen ezért tűnik fel oly gyakran különböző termékek árusítása során, ráadásul számtalan márka alkalmazza logójában is. </a:t>
            </a: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500" y="1641375"/>
            <a:ext cx="247337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Logók </a:t>
            </a:r>
            <a:endParaRPr/>
          </a:p>
        </p:txBody>
      </p:sp>
      <p:sp>
        <p:nvSpPr>
          <p:cNvPr id="240" name="Google Shape;240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725" y="445025"/>
            <a:ext cx="4967450" cy="445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piros szín a kereszténységben  </a:t>
            </a:r>
            <a:endParaRPr/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Pünkösdi oltárterítő színe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vér és így az élet szimbóluma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bűn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vezeklés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és az áldozat színe </a:t>
            </a:r>
            <a:endParaRPr/>
          </a:p>
        </p:txBody>
      </p:sp>
      <p:pic>
        <p:nvPicPr>
          <p:cNvPr id="248" name="Google Shape;24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7100" y="1355000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galamb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Szentlélek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szüzesség ( fehér menyasszonyi ruha)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hívő ember odaadásának szimbóluma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Részlet a Fiumei úti sírkert kupolasír-mozaikképéről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 Szentlélek eljövetele - részlet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426" y="1559925"/>
            <a:ext cx="2315624" cy="274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Jelenések könyve</a:t>
            </a:r>
            <a:endParaRPr/>
          </a:p>
        </p:txBody>
      </p:sp>
      <p:sp>
        <p:nvSpPr>
          <p:cNvPr id="254" name="Google Shape;25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 jelenések könyvének egyik látomásában feltűnő, veszedelmes, istenkáromló nevekkel teli vadállat és lovasa szintén vörös, illetve vörösbe öltözött. </a:t>
            </a:r>
            <a:endParaRPr/>
          </a:p>
        </p:txBody>
      </p:sp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950" y="1897200"/>
            <a:ext cx="3760349" cy="291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Háború 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Talán nem véletlen, hogy a pirosat a harchoz,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háborúhoz is társítják. Indiában a harcos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“kaszt” hagyományos színe is a piros. </a:t>
            </a:r>
            <a:endParaRPr/>
          </a:p>
        </p:txBody>
      </p:sp>
      <p:pic>
        <p:nvPicPr>
          <p:cNvPr id="262" name="Google Shape;2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825" y="1734450"/>
            <a:ext cx="2116150" cy="211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Evezzünk vidámabb vizekre!</a:t>
            </a:r>
            <a:endParaRPr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Bizonyosan ismerős számotokra az a történet, amikor Jézus borrá változtatta a vizet. (Hm...hogy is történt ez?) A bor szitén piros (-: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9" name="Google Shape;26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475" y="1892800"/>
            <a:ext cx="5059150" cy="284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vörös rózsa szimbolikája</a:t>
            </a:r>
            <a:endParaRPr/>
          </a:p>
        </p:txBody>
      </p:sp>
      <p:sp>
        <p:nvSpPr>
          <p:cNvPr id="275" name="Google Shape;27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809" y="1152475"/>
            <a:ext cx="2660690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rózsa mind a kereszténységben, mind az iszlámban kitüntett szimbolikával rendelkező virág. A vörös rózsa utalhat Krisztus sebeire, a mártírok vérére, az öt vörös rózsa ábrázolása pedig a keresztet, a megváltást, a feltámadást és a halhatatlanságot jelképezi.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Érdekesség, hogy a legenda szerint Árpád-házi Szent Erzsébet kosarában a szegényeknek vitt kenyerek rózsákká változtak.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Szűz Máriát a középkorban gyakran illették a Rosa Mystica jelzővel, mert a rózsát tartották annak a virágnak, amely megőrizte ártatlan, Paradicsom-beli állapotát.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Rosa Mystica, középütt a vörös rózsával</a:t>
            </a:r>
            <a:endParaRPr/>
          </a:p>
        </p:txBody>
      </p:sp>
      <p:sp>
        <p:nvSpPr>
          <p:cNvPr id="288" name="Google Shape;28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5225" y="912550"/>
            <a:ext cx="2334550" cy="35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Allah rózsája</a:t>
            </a:r>
            <a:endParaRPr/>
          </a:p>
        </p:txBody>
      </p:sp>
      <p:sp>
        <p:nvSpPr>
          <p:cNvPr id="295" name="Google Shape;29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iszlám hagyomány szerint a rózsa a Paradicsom tökéletességére és tökéletes szépségére utal,úgy mondják,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ha a rózsára tekintünk,Allahot, vagyis Istent látjuk.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Minden egyes rózsa és rózsakert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Isten szépségét tárja fel a szemlélő számára. </a:t>
            </a:r>
            <a:endParaRPr/>
          </a:p>
        </p:txBody>
      </p:sp>
      <p:pic>
        <p:nvPicPr>
          <p:cNvPr id="296" name="Google Shape;2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177" y="1529700"/>
            <a:ext cx="2336275" cy="312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piros szín a művészetekben </a:t>
            </a:r>
            <a:endParaRPr/>
          </a:p>
        </p:txBody>
      </p:sp>
      <p:sp>
        <p:nvSpPr>
          <p:cNvPr id="302" name="Google Shape;302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Világszerte ismert regény Nathaniel Hawthorne műve, A skarlát betű, mely a bűn témáját járja körül. </a:t>
            </a:r>
            <a:endParaRPr/>
          </a:p>
        </p:txBody>
      </p:sp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164" y="1727100"/>
            <a:ext cx="2562312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Mark Rothko szerette a piros árnyalatait</a:t>
            </a:r>
            <a:endParaRPr/>
          </a:p>
        </p:txBody>
      </p:sp>
      <p:sp>
        <p:nvSpPr>
          <p:cNvPr id="309" name="Google Shape;309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875" y="1700225"/>
            <a:ext cx="5185650" cy="28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zöld szín </a:t>
            </a:r>
            <a:endParaRPr/>
          </a:p>
        </p:txBody>
      </p:sp>
      <p:sp>
        <p:nvSpPr>
          <p:cNvPr id="316" name="Google Shape;31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Zöld az erdő, a mező, a spenót és a brokkoli, na meg a gyík vagy éppen a kórházi folyosó és a műtős köpeny. Ehhez a színhez általánosan a fejlődést, a nyugalmat és a harmóniát társítják, na meg a természetet. </a:t>
            </a:r>
            <a:endParaRPr/>
          </a:p>
        </p:txBody>
      </p:sp>
      <p:pic>
        <p:nvPicPr>
          <p:cNvPr id="317" name="Google Shape;31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950" y="2037725"/>
            <a:ext cx="3685350" cy="29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bárány 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bárány ábrázolás jelentheti a megmentett, bűnbánó lelket is - gondoljunk csak a jó pásztor és az elveszett juh példázatára - azonban a 4. századtól kezdve Krisztus szimbólumként vált igazán hangsúlyossá.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Ókeresztény freskókon és mozaikokon visszatérő motívum, később, a középkorban zászlóval és kereszttel egészült ki az ábrázolás.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ravennai San Vitale templom mennyezet mozaikjának részlete: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zöld a kereszténységben </a:t>
            </a:r>
            <a:endParaRPr/>
          </a:p>
        </p:txBody>
      </p:sp>
      <p:sp>
        <p:nvSpPr>
          <p:cNvPr id="323" name="Google Shape;323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Hogyan lesz a Krisztus-hívő ember színe a zöld? Úgy, ahogyan sárgából és kékből kikevered a  zöldet! A keresztény szimbolika szerint ugyanis a sárga a Szentlélek, míg a kék Krisztus színe, a kettő “keveredéséből” (vagyis munkájából Benned), pedig létrejön a zöld, a hívő színe. </a:t>
            </a:r>
            <a:endParaRPr/>
          </a:p>
        </p:txBody>
      </p:sp>
      <p:pic>
        <p:nvPicPr>
          <p:cNvPr id="324" name="Google Shape;32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63" y="257173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Szent Patrik</a:t>
            </a:r>
            <a:endParaRPr/>
          </a:p>
        </p:txBody>
      </p:sp>
      <p:sp>
        <p:nvSpPr>
          <p:cNvPr id="330" name="Google Shape;330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Tudtad? Szent Patrik - vagyis Írország védőszentjének - napján, amely egyben nemzeti ünnep az írek számára,  az egész szigetország zöldbe borul.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4425" y="1986550"/>
            <a:ext cx="3429000" cy="272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zöld oltárterítő</a:t>
            </a:r>
            <a:endParaRPr/>
          </a:p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 szárba szökkenő vetés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       és a “magok érlelésének” időszaka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az évközi, ünneptelen félév színe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Szentháromság ünnepétől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reformáció ünnepig zöld a terítő</a:t>
            </a:r>
            <a:endParaRPr/>
          </a:p>
        </p:txBody>
      </p:sp>
      <p:pic>
        <p:nvPicPr>
          <p:cNvPr id="338" name="Google Shape;33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75" y="1630175"/>
            <a:ext cx="4426824" cy="33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Shakespeare és a zöld</a:t>
            </a:r>
            <a:endParaRPr/>
          </a:p>
        </p:txBody>
      </p:sp>
      <p:sp>
        <p:nvSpPr>
          <p:cNvPr id="344" name="Google Shape;344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Hallottatok már a zöld szemű szörnyről?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kifejezés a féltékenységet takarja, mely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Shakespeare Othello című drámájában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szerepelt először: “Uram, vigyázz, hogy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féltékeny negy légy!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zöld szemű szörny csak kacag az étken,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melyből él!”</a:t>
            </a:r>
            <a:endParaRPr/>
          </a:p>
        </p:txBody>
      </p:sp>
      <p:pic>
        <p:nvPicPr>
          <p:cNvPr id="345" name="Google Shape;34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925" y="1722388"/>
            <a:ext cx="28575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remény</a:t>
            </a:r>
            <a:endParaRPr/>
          </a:p>
        </p:txBody>
      </p:sp>
      <p:sp>
        <p:nvSpPr>
          <p:cNvPr id="351" name="Google Shape;351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három isteni erény (hit, remény szeretet)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egyike, színe a zöld.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gyógyításban is megjelenik: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remény szalagja a súlyos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betegségben szenvedők, túlélők és a velük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szolidaritást vállalók nemzetközi szimbólumává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vált. </a:t>
            </a:r>
            <a:endParaRPr/>
          </a:p>
        </p:txBody>
      </p:sp>
      <p:pic>
        <p:nvPicPr>
          <p:cNvPr id="352" name="Google Shape;35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5550" y="1582638"/>
            <a:ext cx="19240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Gyógyszertárak</a:t>
            </a:r>
            <a:endParaRPr/>
          </a:p>
        </p:txBody>
      </p:sp>
      <p:sp>
        <p:nvSpPr>
          <p:cNvPr id="358" name="Google Shape;358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Biztosan mindenki számára ismerős a következő logó: </a:t>
            </a:r>
            <a:endParaRPr/>
          </a:p>
        </p:txBody>
      </p:sp>
      <p:pic>
        <p:nvPicPr>
          <p:cNvPr id="359" name="Google Shape;35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2550" y="1670875"/>
            <a:ext cx="34164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Zöld a képzőművészetben:</a:t>
            </a:r>
            <a:endParaRPr/>
          </a:p>
        </p:txBody>
      </p:sp>
      <p:sp>
        <p:nvSpPr>
          <p:cNvPr id="365" name="Google Shape;365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Kondor Attila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Numen</a:t>
            </a:r>
            <a:endParaRPr/>
          </a:p>
        </p:txBody>
      </p:sp>
      <p:pic>
        <p:nvPicPr>
          <p:cNvPr id="366" name="Google Shape;36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7125" y="1470525"/>
            <a:ext cx="3400900" cy="36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Van Gogh zöldjei</a:t>
            </a:r>
            <a:endParaRPr/>
          </a:p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150" y="1619250"/>
            <a:ext cx="4328400" cy="29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kék</a:t>
            </a:r>
            <a:endParaRPr/>
          </a:p>
        </p:txBody>
      </p:sp>
      <p:sp>
        <p:nvSpPr>
          <p:cNvPr id="379" name="Google Shape;379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Zárójeles megjegyzés: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személyes kedvencem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 kék (-:</a:t>
            </a:r>
            <a:endParaRPr/>
          </a:p>
        </p:txBody>
      </p:sp>
      <p:pic>
        <p:nvPicPr>
          <p:cNvPr id="380" name="Google Shape;38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1449" y="1275175"/>
            <a:ext cx="4626051" cy="38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kék, mint a szomorúság színe? :( </a:t>
            </a:r>
            <a:endParaRPr/>
          </a:p>
        </p:txBody>
      </p:sp>
      <p:sp>
        <p:nvSpPr>
          <p:cNvPr id="386" name="Google Shape;386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ég kékje, a tenger hullámai, érzelmek, érzékenység, mélység, szomorúság…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Az angol ha szomorú, azt mondja: I’m feeling blue - a kéket is a blue szóval jelöli.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7" name="Google Shape;38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0" y="2065050"/>
            <a:ext cx="66675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Bárány ábrázolás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0800" y="1302037"/>
            <a:ext cx="5145175" cy="311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szomorú költő </a:t>
            </a:r>
            <a:endParaRPr/>
          </a:p>
        </p:txBody>
      </p:sp>
      <p:sp>
        <p:nvSpPr>
          <p:cNvPr id="393" name="Google Shape;393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Kosztolányi sem túl vidám “Kék virágok közt” című versében: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0EFDF"/>
                </a:highlight>
              </a:rPr>
              <a:t>A szélbe kék virágok ingnak,                </a:t>
            </a:r>
            <a:endParaRPr sz="1100">
              <a:solidFill>
                <a:schemeClr val="dk1"/>
              </a:solidFill>
              <a:highlight>
                <a:srgbClr val="F0EFD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0EFDF"/>
                </a:highlight>
              </a:rPr>
              <a:t>s én tőlük félve kérdezem:</a:t>
            </a:r>
            <a:endParaRPr sz="1100">
              <a:solidFill>
                <a:schemeClr val="dk1"/>
              </a:solidFill>
              <a:highlight>
                <a:srgbClr val="F0EFD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0EFDF"/>
                </a:highlight>
              </a:rPr>
              <a:t>"Kék lányszemek, kéklő virágok,</a:t>
            </a:r>
            <a:endParaRPr sz="1100">
              <a:solidFill>
                <a:schemeClr val="dk1"/>
              </a:solidFill>
              <a:highlight>
                <a:srgbClr val="F0EFD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0EFDF"/>
                </a:highlight>
              </a:rPr>
              <a:t>felkelt-e már hű kedvesem?"</a:t>
            </a:r>
            <a:endParaRPr sz="1100">
              <a:solidFill>
                <a:schemeClr val="dk1"/>
              </a:solidFill>
              <a:highlight>
                <a:srgbClr val="F0EFD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FFFFF"/>
                </a:highlight>
              </a:rPr>
              <a:t>A kék virágok integetnek: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FFFFF"/>
                </a:highlight>
              </a:rPr>
              <a:t>"Most kel fel épp hű kedvesed,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FFFFF"/>
                </a:highlight>
              </a:rPr>
              <a:t>rád gondol és a szíve úgy fáj,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100">
                <a:solidFill>
                  <a:schemeClr val="dk1"/>
                </a:solidFill>
                <a:highlight>
                  <a:srgbClr val="FFFFFF"/>
                </a:highlight>
              </a:rPr>
              <a:t>szemei könnytől nedvesek!"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925" y="1515300"/>
            <a:ext cx="4656650" cy="35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szomorú festő</a:t>
            </a:r>
            <a:endParaRPr/>
          </a:p>
        </p:txBody>
      </p:sp>
      <p:sp>
        <p:nvSpPr>
          <p:cNvPr id="400" name="Google Shape;400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Pablo Picasso festményeiből  csak úgy árad a kék fájdalom. A művész egyébként borzalmas hangulatingadozásoktól szenvedett..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1809000"/>
            <a:ext cx="1939350" cy="29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1500" y="1975363"/>
            <a:ext cx="1714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Evezzünk vidámabb vizekre :) </a:t>
            </a:r>
            <a:endParaRPr/>
          </a:p>
        </p:txBody>
      </p:sp>
      <p:sp>
        <p:nvSpPr>
          <p:cNvPr id="408" name="Google Shape;408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Kékvér, kékharisnya. Hallottad már ezeket a kifejezéseket?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kékvér a nemességet jelölő szóösszetétel, melyet először a Spanyolországba érkező mórok használtak - megfigyelték ugyanis, hogy a világosabb bőrszín alatt jobban látszanak az erek…A kékharisnya gúnynévvel az okos, öntudatos és művelt nőket illették abban a korban,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amikor még nem nézték jó szemmel,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ha férfitársaságban intelligens és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önálló véleménnyel rendelkező nő tartózkodik. </a:t>
            </a:r>
            <a:endParaRPr/>
          </a:p>
        </p:txBody>
      </p:sp>
      <p:pic>
        <p:nvPicPr>
          <p:cNvPr id="409" name="Google Shape;4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1650" y="2796600"/>
            <a:ext cx="1908050" cy="234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spiritualitás és a kék</a:t>
            </a:r>
            <a:endParaRPr/>
          </a:p>
        </p:txBody>
      </p:sp>
      <p:sp>
        <p:nvSpPr>
          <p:cNvPr id="415" name="Google Shape;415;p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Egyetemes értelemben a kék (a végtelen kék égbolt analógiája alapján) a transzcendencia, a mennyország színe, de a hűséget is kifejezik a színnel. Szűz Mária színe az ikonográfiában és a vallásos festészetben általánosan a kék.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6" name="Google Shape;41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650" y="2220425"/>
            <a:ext cx="2100949" cy="292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buddhizmusban </a:t>
            </a:r>
            <a:endParaRPr/>
          </a:p>
        </p:txBody>
      </p:sp>
      <p:sp>
        <p:nvSpPr>
          <p:cNvPr id="422" name="Google Shape;422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tibeti mandalák kék színe a szenvedélyektől mentes, megtisztult tudat szimbóluma, az örök, “isteni derű” állapotában tartózkodás jelképe.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23" name="Google Shape;42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150" y="1973050"/>
            <a:ext cx="3170450" cy="31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víz kékje</a:t>
            </a:r>
            <a:endParaRPr/>
          </a:p>
        </p:txBody>
      </p:sp>
      <p:sp>
        <p:nvSpPr>
          <p:cNvPr id="429" name="Google Shape;429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 víz minden vallás számára fontos jelentéstartalommal rendelkező elem: a megtisztulás szimbóluma. A kereszténységben a bűnök “lemosása” és a keresztség kapcsolódik hozzá - Jézus a Jordán folyóban keresztelkedett. Indiában a templomokat víz mellé építik, a Gangeszről, a szent folyamról pedig úgy tartják, hogy eredete a mennyekben van. Minden vallásos tevékenység előtt vízzel tisztítják magukat. A muszlim hívők, mielőtt belépnek a mecsetbe, meg kell hogy mossák a lábukat tiszta vízben, a zsidó nőknek pedig a havi ciklusuk után rituális tisztító fürdőt kell venniük. </a:t>
            </a:r>
            <a:endParaRPr/>
          </a:p>
        </p:txBody>
      </p:sp>
      <p:pic>
        <p:nvPicPr>
          <p:cNvPr id="430" name="Google Shape;43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4159775" y="3384550"/>
            <a:ext cx="3035499" cy="170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sárga </a:t>
            </a:r>
            <a:endParaRPr/>
          </a:p>
        </p:txBody>
      </p:sp>
      <p:sp>
        <p:nvSpPr>
          <p:cNvPr id="436" name="Google Shape;436;p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37" name="Google Shape;43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721525"/>
            <a:ext cx="2667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Mit tudunk a sárga színről?</a:t>
            </a:r>
            <a:endParaRPr/>
          </a:p>
        </p:txBody>
      </p:sp>
      <p:sp>
        <p:nvSpPr>
          <p:cNvPr id="443" name="Google Shape;443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Talán az egyik leggazdagabb jelentéstartalommal bíró szín. Általánosan vidámságot, erőt, életörömöt kapcsolunk hozzá, de sárga a nap és az arany is, melyekhez az archaikus kortól kezdve a férfias alapelvet, az uralkodást, a ragyogást és a győzelmet kapcsolják.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44" name="Google Shape;44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699" y="2571750"/>
            <a:ext cx="3901775" cy="21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mostoha sárga</a:t>
            </a:r>
            <a:endParaRPr/>
          </a:p>
        </p:txBody>
      </p:sp>
      <p:sp>
        <p:nvSpPr>
          <p:cNvPr id="450" name="Google Shape;450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 kereszténységben szegény sárga szín önmagában inkább negatív,  mint pozitív tartalommal van jelen, ugyanis az eretnekek színe volt. A középkorban a szajhákat és a zsidókat illették e színnel, és talán mindenki számára ismerős (sajnos), a II.világháború alatt használt sárga csillag, melyet a zsidóknak a ruhájukra varrva kellett hordaniuk. </a:t>
            </a:r>
            <a:endParaRPr/>
          </a:p>
        </p:txBody>
      </p:sp>
      <p:pic>
        <p:nvPicPr>
          <p:cNvPr id="451" name="Google Shape;45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525" y="2782550"/>
            <a:ext cx="3764275" cy="21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Nap szimbolikája </a:t>
            </a:r>
            <a:endParaRPr/>
          </a:p>
        </p:txBody>
      </p:sp>
      <p:sp>
        <p:nvSpPr>
          <p:cNvPr id="457" name="Google Shape;457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Szerencsére a Nap, mint szimbólum már sokkal pozitívabb tartalommal bír. Biztosan sokat gondolkodtatok már azon,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hogy vajon mi az a fényes,  körszerű izé,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amely egyes festményeken Jézus,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vagy más személyek, szentek feje körül látható: </a:t>
            </a:r>
            <a:endParaRPr/>
          </a:p>
        </p:txBody>
      </p:sp>
      <p:pic>
        <p:nvPicPr>
          <p:cNvPr id="458" name="Google Shape;45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8075" y="1727100"/>
            <a:ext cx="180567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oltárterítő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szín a világossággal kapcsolatos, így Krisztus színévé vált. Krisztus ünnepeken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Szentestétől Vízkeresztig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Nagycsütörtökön és Húsvéttól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Mennybemenetelig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Szentháromság ünnepen fehér a terítő.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800" y="1797125"/>
            <a:ext cx="3281649" cy="278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glória</a:t>
            </a:r>
            <a:endParaRPr/>
          </a:p>
        </p:txBody>
      </p:sp>
      <p:sp>
        <p:nvSpPr>
          <p:cNvPr id="464" name="Google Shape;464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Ezt hívjuk glóriának, vagy dicsfénynek. A glória egyetemes szimbólum, mely az ősi Egyiptomtól kezdve Iránon át Nepálig megtalálható volt az egyes ábrázolásokon. Buddha emberi ábrázolásánál éppúgy megjelenik a dicsfény, mint a perzsa uralkodók feje körül, vagy éppen Jézus esetében. A beavatottak szimbóluma, azoké a nagy lelkeké, akik Istenhez emelkedtek, és a bennük kiteljesedett isteni fényt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visszasugározták a környezetükre. </a:t>
            </a:r>
            <a:endParaRPr/>
          </a:p>
        </p:txBody>
      </p:sp>
      <p:pic>
        <p:nvPicPr>
          <p:cNvPr id="465" name="Google Shape;46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550" y="2832674"/>
            <a:ext cx="2962575" cy="22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Buddha “glóriával”</a:t>
            </a:r>
            <a:endParaRPr/>
          </a:p>
        </p:txBody>
      </p:sp>
      <p:sp>
        <p:nvSpPr>
          <p:cNvPr id="471" name="Google Shape;471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825" y="1278850"/>
            <a:ext cx="3864650" cy="38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Sol Invictus - a legyőzhetetlen Nap</a:t>
            </a:r>
            <a:endParaRPr/>
          </a:p>
        </p:txBody>
      </p:sp>
      <p:sp>
        <p:nvSpPr>
          <p:cNvPr id="478" name="Google Shape;478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Rómában Aurelianus császár vezette be az ünnepet a 3. században,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melyet december 25-én, a téli napforduló napján tartottak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Mithrasz-misztériumokhoz erősen kötődő ünnep,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Mithrasz a császárkor leghatalmasabb istensége volt.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Érdekesség, hogy Mithrasz Indiában Mitra (Varuna),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Perzsiában pedig Mithra néven szerepel. Ő a felkelő Nap, a világosság és az igazság Istene. </a:t>
            </a:r>
            <a:endParaRPr/>
          </a:p>
        </p:txBody>
      </p:sp>
      <p:pic>
        <p:nvPicPr>
          <p:cNvPr id="479" name="Google Shape;47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500" y="1659763"/>
            <a:ext cx="21717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uralom</a:t>
            </a:r>
            <a:endParaRPr/>
          </a:p>
        </p:txBody>
      </p:sp>
      <p:sp>
        <p:nvSpPr>
          <p:cNvPr id="485" name="Google Shape;485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Az ókor uralkodói magukat a Naphoz kapcsolták, a legyőzhetetlen Napból származtatták. Ez a felfogás megjelenik Egyiptomban, Rómában, a Távol-Keleten (Japán, mint a felkelő Nap országa, ahol a császár isteni származású) és a kereszténységben is! Gondoljunk csak XIV. Lajosra, a Napkirályra. Az uralom, az uralkodás mindig isteni eredetű, a királyok, császárok, uralkodók erejüket és mandátumukat - a hagyomány szerint - magától Istentől kapják, éljenek bármely kultúrában a földön.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Napkirály</a:t>
            </a:r>
            <a:endParaRPr/>
          </a:p>
        </p:txBody>
      </p:sp>
      <p:sp>
        <p:nvSpPr>
          <p:cNvPr id="491" name="Google Shape;491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2" name="Google Shape;49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650" y="1293700"/>
            <a:ext cx="608713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Edward Munch és a Nap</a:t>
            </a:r>
            <a:endParaRPr/>
          </a:p>
        </p:txBody>
      </p:sp>
      <p:sp>
        <p:nvSpPr>
          <p:cNvPr id="498" name="Google Shape;498;p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99" name="Google Shape;49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500" y="1017713"/>
            <a:ext cx="4953000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Vaszilij Kandinszkij</a:t>
            </a:r>
            <a:endParaRPr/>
          </a:p>
        </p:txBody>
      </p:sp>
      <p:sp>
        <p:nvSpPr>
          <p:cNvPr id="505" name="Google Shape;505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800" y="1094850"/>
            <a:ext cx="6127224" cy="38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arany </a:t>
            </a:r>
            <a:endParaRPr/>
          </a:p>
        </p:txBody>
      </p:sp>
      <p:sp>
        <p:nvSpPr>
          <p:cNvPr id="512" name="Google Shape;512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Nem, nem a pénzről, a földi gazdagságról vagy a luxusról lesz szó!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13" name="Google Shape;51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549" y="1587200"/>
            <a:ext cx="462970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Szent Grál</a:t>
            </a:r>
            <a:endParaRPr/>
          </a:p>
        </p:txBody>
      </p:sp>
      <p:sp>
        <p:nvSpPr>
          <p:cNvPr id="519" name="Google Shape;519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u"/>
              <a:t>Az aranynak több jelentése van: egyetemesen a legmagasabb szintű tudás, a megvilágosodás szimbóluma. Az alkimisták vágyainak netovábbja - persze nem fizikális értelemben - ők Isten tudását keresték, önmagukat szerették volna arannyá, vagyis minden földi és égi hatalom birtokosává változtatni - ezt az Artúr mondakörhöz tartozó Szent Grál legendája hordozza - amely talán nem is legenda...</a:t>
            </a:r>
            <a:endParaRPr/>
          </a:p>
        </p:txBody>
      </p:sp>
      <p:pic>
        <p:nvPicPr>
          <p:cNvPr id="520" name="Google Shape;5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1100" y="2754450"/>
            <a:ext cx="3696025" cy="20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Hiranjagarbha - Az aranytojás </a:t>
            </a:r>
            <a:endParaRPr/>
          </a:p>
        </p:txBody>
      </p:sp>
      <p:sp>
        <p:nvSpPr>
          <p:cNvPr id="526" name="Google Shape;526;p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hindu bölcselet aranycsírája vagy aranytojása, az arany anyaméh, melyből az egész világ megszületett, röviden: maga Isten. Az egyéni lélek által minden emberben ott lakozó  “ősállapot” kifejezése, melyhez a törekvőnek vissza kell térnie. Azt az állapotot jelöli, amit nyugaton a Szent Grál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megtalálásán, vagy az alkimisták aranya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alatt értenek. </a:t>
            </a:r>
            <a:endParaRPr/>
          </a:p>
        </p:txBody>
      </p:sp>
      <p:pic>
        <p:nvPicPr>
          <p:cNvPr id="527" name="Google Shape;52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725" y="2484825"/>
            <a:ext cx="3499251" cy="253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szín más vallási hagyományokban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az iszlámban a feltámadás színe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míg Indiában, a hinduknál a papi, tanítói “kaszt”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hagyományos színe a fehér.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50" y="1017725"/>
            <a:ext cx="2466351" cy="361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Ikonfestészet</a:t>
            </a:r>
            <a:endParaRPr/>
          </a:p>
        </p:txBody>
      </p:sp>
      <p:sp>
        <p:nvSpPr>
          <p:cNvPr id="533" name="Google Shape;533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Az aranyozott háttér a transzcendeniát, a mennyei birodalmat hivatott kifejezni.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Andrej Rubljov ikonfestő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Szentháromság ikonja: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festőről Tarkovszkij készített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gyönyörű filmet, pár év múlva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nézzétek meg (-: </a:t>
            </a:r>
            <a:endParaRPr/>
          </a:p>
        </p:txBody>
      </p:sp>
      <p:pic>
        <p:nvPicPr>
          <p:cNvPr id="534" name="Google Shape;534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7048" y="1588025"/>
            <a:ext cx="3668350" cy="355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 fehér hattyú 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8100" y="1383925"/>
            <a:ext cx="4684924" cy="3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Fontos szimbolikus jelentéstartalmat hordozó állat. Míg nyugaton leginkább romantikus töltetet kapott, mert az örök szerelem szimbólumaként tartják számon, addig keleten intellektuális, szellemi vonatkozásban fontos.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u"/>
              <a:t>A görög mitológiában Zeusz hattyú alakjában csábítja el Lédát, a haldokló hattyú csodálatos énekének mítoszát pedig több író, költő választotta témájául.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u"/>
              <a:t>Keleten a hattyúról azt tartják, hogy képes különválasztani a tejet a víztől, vagyis olyan embert jelöl, aki Istent teljes mértékben képes megkülönböztetni az illúziótól, vagyis az Istennel eggyé vált lélek szimbólumaként jelenik meg.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