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3.xml" ContentType="application/vnd.openxmlformats-officedocument.themeOverride+xml"/>
  <Override PartName="/ppt/charts/chart8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51" r:id="rId2"/>
    <p:sldMasterId id="2147483656" r:id="rId3"/>
  </p:sldMasterIdLst>
  <p:notesMasterIdLst>
    <p:notesMasterId r:id="rId14"/>
  </p:notesMasterIdLst>
  <p:handoutMasterIdLst>
    <p:handoutMasterId r:id="rId15"/>
  </p:handoutMasterIdLst>
  <p:sldIdLst>
    <p:sldId id="256" r:id="rId4"/>
    <p:sldId id="318" r:id="rId5"/>
    <p:sldId id="323" r:id="rId6"/>
    <p:sldId id="344" r:id="rId7"/>
    <p:sldId id="307" r:id="rId8"/>
    <p:sldId id="302" r:id="rId9"/>
    <p:sldId id="303" r:id="rId10"/>
    <p:sldId id="347" r:id="rId11"/>
    <p:sldId id="267" r:id="rId12"/>
    <p:sldId id="349" r:id="rId13"/>
  </p:sldIdLst>
  <p:sldSz cx="9906000" cy="6858000" type="A4"/>
  <p:notesSz cx="6735763" cy="9866313"/>
  <p:defaultTextStyle>
    <a:defPPr>
      <a:defRPr lang="en-US"/>
    </a:defPPr>
    <a:lvl1pPr marL="0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5813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1626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7439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3252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9065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4878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0691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26504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bcsanszki.laura" initials="r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88" autoAdjust="0"/>
    <p:restoredTop sz="91562" autoAdjust="0"/>
  </p:normalViewPr>
  <p:slideViewPr>
    <p:cSldViewPr snapToGrid="0" snapToObjects="1">
      <p:cViewPr varScale="1">
        <p:scale>
          <a:sx n="88" d="100"/>
          <a:sy n="88" d="100"/>
        </p:scale>
        <p:origin x="998" y="62"/>
      </p:cViewPr>
      <p:guideLst>
        <p:guide orient="horz" pos="2160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notesViewPr>
    <p:cSldViewPr snapToGrid="0" snapToObjects="1">
      <p:cViewPr varScale="1">
        <p:scale>
          <a:sx n="52" d="100"/>
          <a:sy n="52" d="100"/>
        </p:scale>
        <p:origin x="294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3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9955369641294836"/>
          <c:y val="0.12475693502274621"/>
          <c:w val="0.57030052493438321"/>
          <c:h val="0.81106987523119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1 - egyáltalán nincsenek veszélyben</c:v>
                </c:pt>
              </c:strCache>
            </c:strRef>
          </c:tx>
          <c:spPr>
            <a:solidFill>
              <a:srgbClr val="9BBB59">
                <a:lumMod val="50000"/>
              </a:srgbClr>
            </a:solidFill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2"/>
              <c:layout>
                <c:manualLayout>
                  <c:x val="2.77777777777778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B82-4134-AA4D-589DE5300C13}"/>
                </c:ext>
              </c:extLst>
            </c:dLbl>
            <c:dLbl>
              <c:idx val="3"/>
              <c:layout>
                <c:manualLayout>
                  <c:x val="2.77777777777778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B82-4134-AA4D-589DE5300C13}"/>
                </c:ext>
              </c:extLst>
            </c:dLbl>
            <c:dLbl>
              <c:idx val="4"/>
              <c:layout>
                <c:manualLayout>
                  <c:x val="1.38888888888889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B82-4134-AA4D-589DE5300C13}"/>
                </c:ext>
              </c:extLst>
            </c:dLbl>
            <c:dLbl>
              <c:idx val="5"/>
              <c:layout>
                <c:manualLayout>
                  <c:x val="2.77777777777778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B82-4134-AA4D-589DE5300C13}"/>
                </c:ext>
              </c:extLst>
            </c:dLbl>
            <c:dLbl>
              <c:idx val="6"/>
              <c:layout>
                <c:manualLayout>
                  <c:x val="2.77777777777778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B82-4134-AA4D-589DE5300C13}"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Munka1!$A$2:$A$6</c:f>
              <c:strCache>
                <c:ptCount val="5"/>
                <c:pt idx="0">
                  <c:v>a családban?</c:v>
                </c:pt>
                <c:pt idx="1">
                  <c:v>az iskolában?</c:v>
                </c:pt>
                <c:pt idx="2">
                  <c:v>a barátaik között?</c:v>
                </c:pt>
                <c:pt idx="3">
                  <c:v>az utcán?</c:v>
                </c:pt>
                <c:pt idx="4">
                  <c:v>az internetes tevékenységeik során?</c:v>
                </c:pt>
              </c:strCache>
            </c:strRef>
          </c:cat>
          <c:val>
            <c:numRef>
              <c:f>Munka1!$B$2:$B$6</c:f>
              <c:numCache>
                <c:formatCode>###0.0</c:formatCode>
                <c:ptCount val="5"/>
                <c:pt idx="0">
                  <c:v>27.510194427908967</c:v>
                </c:pt>
                <c:pt idx="1">
                  <c:v>19.781090952758731</c:v>
                </c:pt>
                <c:pt idx="2">
                  <c:v>16.989507654098801</c:v>
                </c:pt>
                <c:pt idx="3">
                  <c:v>3.1061675012396472</c:v>
                </c:pt>
                <c:pt idx="4">
                  <c:v>2.9181368813227184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B82-4134-AA4D-589DE5300C13}"/>
            </c:ext>
          </c:extLst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9BBB59">
                <a:lumMod val="60000"/>
                <a:lumOff val="40000"/>
              </a:srgbClr>
            </a:solidFill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2"/>
              <c:layout>
                <c:manualLayout>
                  <c:x val="4.166666666666668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AB82-4134-AA4D-589DE5300C13}"/>
                </c:ext>
              </c:extLst>
            </c:dLbl>
            <c:dLbl>
              <c:idx val="3"/>
              <c:layout>
                <c:manualLayout>
                  <c:x val="4.166666666666668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B82-4134-AA4D-589DE5300C13}"/>
                </c:ext>
              </c:extLst>
            </c:dLbl>
            <c:dLbl>
              <c:idx val="4"/>
              <c:layout>
                <c:manualLayout>
                  <c:x val="4.166666666666668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AB82-4134-AA4D-589DE5300C13}"/>
                </c:ext>
              </c:extLst>
            </c:dLbl>
            <c:dLbl>
              <c:idx val="6"/>
              <c:layout>
                <c:manualLayout>
                  <c:x val="4.166666666666668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B82-4134-AA4D-589DE5300C13}"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hu-HU" sz="1200" b="0" i="0" u="none" strike="noStrike" kern="1200" baseline="0">
                    <a:solidFill>
                      <a:schemeClr val="tx1"/>
                    </a:solidFill>
                    <a:latin typeface="Museo Sans 30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Munka1!$A$2:$A$6</c:f>
              <c:strCache>
                <c:ptCount val="5"/>
                <c:pt idx="0">
                  <c:v>a családban?</c:v>
                </c:pt>
                <c:pt idx="1">
                  <c:v>az iskolában?</c:v>
                </c:pt>
                <c:pt idx="2">
                  <c:v>a barátaik között?</c:v>
                </c:pt>
                <c:pt idx="3">
                  <c:v>az utcán?</c:v>
                </c:pt>
                <c:pt idx="4">
                  <c:v>az internetes tevékenységeik során?</c:v>
                </c:pt>
              </c:strCache>
            </c:strRef>
          </c:cat>
          <c:val>
            <c:numRef>
              <c:f>Munka1!$C$2:$C$6</c:f>
              <c:numCache>
                <c:formatCode>###0.0</c:formatCode>
                <c:ptCount val="5"/>
                <c:pt idx="0">
                  <c:v>31.522702839541417</c:v>
                </c:pt>
                <c:pt idx="1">
                  <c:v>30.714256743307715</c:v>
                </c:pt>
                <c:pt idx="2">
                  <c:v>28.354537244800188</c:v>
                </c:pt>
                <c:pt idx="3">
                  <c:v>7.5137134484306909</c:v>
                </c:pt>
                <c:pt idx="4">
                  <c:v>5.9374406517943736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B82-4134-AA4D-589DE5300C13}"/>
            </c:ext>
          </c:extLst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FFF00"/>
            </a:solidFill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2"/>
              <c:layout>
                <c:manualLayout>
                  <c:x val="-1.1111111111111125E-2"/>
                  <c:y val="2.22600930845425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B82-4134-AA4D-589DE5300C13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B82-4134-AA4D-589DE5300C13}"/>
                </c:ext>
              </c:extLst>
            </c:dLbl>
            <c:numFmt formatCode="0&quot;%&quot;" sourceLinked="0"/>
            <c:spPr>
              <a:noFill/>
            </c:spPr>
            <c:txPr>
              <a:bodyPr anchorCtr="0"/>
              <a:lstStyle/>
              <a:p>
                <a:pPr algn="ctr">
                  <a:defRPr lang="hu-HU" sz="1200" b="0" i="0" u="none" strike="noStrike" kern="1200" baseline="0">
                    <a:solidFill>
                      <a:schemeClr val="tx1"/>
                    </a:solidFill>
                    <a:latin typeface="Museo Sans 30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Munka1!$A$2:$A$6</c:f>
              <c:strCache>
                <c:ptCount val="5"/>
                <c:pt idx="0">
                  <c:v>a családban?</c:v>
                </c:pt>
                <c:pt idx="1">
                  <c:v>az iskolában?</c:v>
                </c:pt>
                <c:pt idx="2">
                  <c:v>a barátaik között?</c:v>
                </c:pt>
                <c:pt idx="3">
                  <c:v>az utcán?</c:v>
                </c:pt>
                <c:pt idx="4">
                  <c:v>az internetes tevékenységeik során?</c:v>
                </c:pt>
              </c:strCache>
            </c:strRef>
          </c:cat>
          <c:val>
            <c:numRef>
              <c:f>Munka1!$D$2:$D$6</c:f>
              <c:numCache>
                <c:formatCode>###0.0</c:formatCode>
                <c:ptCount val="5"/>
                <c:pt idx="0">
                  <c:v>27.711046946471424</c:v>
                </c:pt>
                <c:pt idx="1">
                  <c:v>31.807024145057021</c:v>
                </c:pt>
                <c:pt idx="2">
                  <c:v>34.548470441032833</c:v>
                </c:pt>
                <c:pt idx="3">
                  <c:v>27.332944814572912</c:v>
                </c:pt>
                <c:pt idx="4">
                  <c:v>21.725419725423887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B82-4134-AA4D-589DE5300C13}"/>
            </c:ext>
          </c:extLst>
        </c:ser>
        <c:ser>
          <c:idx val="3"/>
          <c:order val="3"/>
          <c:tx>
            <c:strRef>
              <c:f>Munka1!$E$1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F79646">
                <a:lumMod val="75000"/>
              </a:srgbClr>
            </a:solidFill>
          </c:spPr>
          <c:invertIfNegative val="0"/>
          <c:dLbls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B82-4134-AA4D-589DE5300C13}"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hu-HU" sz="1200" b="0" i="0" u="none" strike="noStrike" kern="1200" baseline="0">
                    <a:solidFill>
                      <a:schemeClr val="tx1"/>
                    </a:solidFill>
                    <a:latin typeface="Museo Sans 30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Munka1!$A$2:$A$6</c:f>
              <c:strCache>
                <c:ptCount val="5"/>
                <c:pt idx="0">
                  <c:v>a családban?</c:v>
                </c:pt>
                <c:pt idx="1">
                  <c:v>az iskolában?</c:v>
                </c:pt>
                <c:pt idx="2">
                  <c:v>a barátaik között?</c:v>
                </c:pt>
                <c:pt idx="3">
                  <c:v>az utcán?</c:v>
                </c:pt>
                <c:pt idx="4">
                  <c:v>az internetes tevékenységeik során?</c:v>
                </c:pt>
              </c:strCache>
            </c:strRef>
          </c:cat>
          <c:val>
            <c:numRef>
              <c:f>Munka1!$E$2:$E$6</c:f>
              <c:numCache>
                <c:formatCode>###0.0</c:formatCode>
                <c:ptCount val="5"/>
                <c:pt idx="0">
                  <c:v>7.6176532957396184</c:v>
                </c:pt>
                <c:pt idx="1">
                  <c:v>10.003580128358555</c:v>
                </c:pt>
                <c:pt idx="2">
                  <c:v>12.762687661983977</c:v>
                </c:pt>
                <c:pt idx="3">
                  <c:v>32.613160065094263</c:v>
                </c:pt>
                <c:pt idx="4">
                  <c:v>29.359649857891046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B82-4134-AA4D-589DE5300C13}"/>
            </c:ext>
          </c:extLst>
        </c:ser>
        <c:ser>
          <c:idx val="4"/>
          <c:order val="4"/>
          <c:tx>
            <c:strRef>
              <c:f>Munka1!$F$1</c:f>
              <c:strCache>
                <c:ptCount val="1"/>
                <c:pt idx="0">
                  <c:v>5 - teljes mértékben veszélyben vannak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B82-4134-AA4D-589DE5300C13}"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hu-HU" sz="1200" b="0" i="0" u="none" strike="noStrike" kern="1200" baseline="0">
                    <a:solidFill>
                      <a:schemeClr val="bg1"/>
                    </a:solidFill>
                    <a:latin typeface="Museo Sans 30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Munka1!$A$2:$A$6</c:f>
              <c:strCache>
                <c:ptCount val="5"/>
                <c:pt idx="0">
                  <c:v>a családban?</c:v>
                </c:pt>
                <c:pt idx="1">
                  <c:v>az iskolában?</c:v>
                </c:pt>
                <c:pt idx="2">
                  <c:v>a barátaik között?</c:v>
                </c:pt>
                <c:pt idx="3">
                  <c:v>az utcán?</c:v>
                </c:pt>
                <c:pt idx="4">
                  <c:v>az internetes tevékenységeik során?</c:v>
                </c:pt>
              </c:strCache>
            </c:strRef>
          </c:cat>
          <c:val>
            <c:numRef>
              <c:f>Munka1!$F$2:$F$6</c:f>
              <c:numCache>
                <c:formatCode>###0.0</c:formatCode>
                <c:ptCount val="5"/>
                <c:pt idx="0">
                  <c:v>3.5226389364700599</c:v>
                </c:pt>
                <c:pt idx="1">
                  <c:v>5.5861908895149703</c:v>
                </c:pt>
                <c:pt idx="2">
                  <c:v>4.8339457653891866</c:v>
                </c:pt>
                <c:pt idx="3">
                  <c:v>28.230159733983555</c:v>
                </c:pt>
                <c:pt idx="4">
                  <c:v>35.272439471236858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AB82-4134-AA4D-589DE5300C13}"/>
            </c:ext>
          </c:extLst>
        </c:ser>
        <c:ser>
          <c:idx val="5"/>
          <c:order val="5"/>
          <c:tx>
            <c:strRef>
              <c:f>Munka1!$G$1</c:f>
              <c:strCache>
                <c:ptCount val="1"/>
                <c:pt idx="0">
                  <c:v>NT/NV</c:v>
                </c:pt>
              </c:strCache>
            </c:strRef>
          </c:tx>
          <c:spPr>
            <a:solidFill>
              <a:srgbClr val="444444"/>
            </a:solidFill>
          </c:spPr>
          <c:invertIfNegative val="0"/>
          <c:dLbls>
            <c:dLbl>
              <c:idx val="0"/>
              <c:layout>
                <c:manualLayout>
                  <c:x val="6.944444444444444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AB82-4134-AA4D-589DE5300C13}"/>
                </c:ext>
              </c:extLst>
            </c:dLbl>
            <c:dLbl>
              <c:idx val="1"/>
              <c:numFmt formatCode="0&quot;%&quot;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 anchorCtr="0">
                  <a:noAutofit/>
                </a:bodyPr>
                <a:lstStyle/>
                <a:p>
                  <a:pPr algn="ctr">
                    <a:defRPr lang="hu-HU" sz="1200" b="0" i="0" u="none" strike="noStrike" kern="1200" baseline="0">
                      <a:solidFill>
                        <a:schemeClr val="bg1"/>
                      </a:solidFill>
                      <a:latin typeface="Museo Sans 300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1841-46FB-96D0-297ABFF5E5F5}"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hu-HU" sz="1200" b="0" i="0" u="none" strike="noStrike" kern="1200" baseline="0">
                    <a:solidFill>
                      <a:schemeClr val="bg1"/>
                    </a:solidFill>
                    <a:latin typeface="Museo Sans 30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Munka1!$A$2:$A$6</c:f>
              <c:strCache>
                <c:ptCount val="5"/>
                <c:pt idx="0">
                  <c:v>a családban?</c:v>
                </c:pt>
                <c:pt idx="1">
                  <c:v>az iskolában?</c:v>
                </c:pt>
                <c:pt idx="2">
                  <c:v>a barátaik között?</c:v>
                </c:pt>
                <c:pt idx="3">
                  <c:v>az utcán?</c:v>
                </c:pt>
                <c:pt idx="4">
                  <c:v>az internetes tevékenységeik során?</c:v>
                </c:pt>
              </c:strCache>
            </c:strRef>
          </c:cat>
          <c:val>
            <c:numRef>
              <c:f>Munka1!$G$2:$G$6</c:f>
              <c:numCache>
                <c:formatCode>###0.0</c:formatCode>
                <c:ptCount val="5"/>
                <c:pt idx="0">
                  <c:v>2.1157635538689505</c:v>
                </c:pt>
                <c:pt idx="1">
                  <c:v>2.1078571410034272</c:v>
                </c:pt>
                <c:pt idx="2">
                  <c:v>2.5108512326954302</c:v>
                </c:pt>
                <c:pt idx="3">
                  <c:v>1.2038544366793202</c:v>
                </c:pt>
                <c:pt idx="4">
                  <c:v>4.786913412331443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AB82-4134-AA4D-589DE5300C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shape val="box"/>
        <c:axId val="44150144"/>
        <c:axId val="44237952"/>
        <c:axId val="0"/>
      </c:bar3DChart>
      <c:catAx>
        <c:axId val="4415014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 algn="ctr">
              <a:defRPr lang="hu-HU" sz="1400" b="0" i="0" u="none" strike="noStrike" kern="1200" baseline="0">
                <a:solidFill>
                  <a:schemeClr val="tx2">
                    <a:lumMod val="60000"/>
                    <a:lumOff val="40000"/>
                  </a:schemeClr>
                </a:solidFill>
                <a:latin typeface="Museo Sans 300"/>
                <a:ea typeface="+mn-ea"/>
                <a:cs typeface="+mn-cs"/>
              </a:defRPr>
            </a:pPr>
            <a:endParaRPr lang="hu-HU"/>
          </a:p>
        </c:txPr>
        <c:crossAx val="44237952"/>
        <c:crosses val="autoZero"/>
        <c:auto val="1"/>
        <c:lblAlgn val="ctr"/>
        <c:lblOffset val="100"/>
        <c:noMultiLvlLbl val="0"/>
      </c:catAx>
      <c:valAx>
        <c:axId val="44237952"/>
        <c:scaling>
          <c:orientation val="minMax"/>
          <c:max val="100"/>
          <c:min val="0"/>
        </c:scaling>
        <c:delete val="0"/>
        <c:axPos val="b"/>
        <c:majorGridlines/>
        <c:numFmt formatCode="0&quot;%&quot;" sourceLinked="0"/>
        <c:majorTickMark val="out"/>
        <c:minorTickMark val="none"/>
        <c:tickLblPos val="nextTo"/>
        <c:txPr>
          <a:bodyPr/>
          <a:lstStyle/>
          <a:p>
            <a:pPr algn="ctr">
              <a:defRPr lang="hu-HU" sz="1150" b="0" i="0" u="none" strike="noStrike" kern="1200" baseline="0">
                <a:solidFill>
                  <a:schemeClr val="tx2">
                    <a:lumMod val="60000"/>
                    <a:lumOff val="40000"/>
                  </a:schemeClr>
                </a:solidFill>
                <a:latin typeface="Museo Sans 300"/>
                <a:ea typeface="+mn-ea"/>
                <a:cs typeface="+mn-cs"/>
              </a:defRPr>
            </a:pPr>
            <a:endParaRPr lang="hu-HU"/>
          </a:p>
        </c:txPr>
        <c:crossAx val="44150144"/>
        <c:crosses val="max"/>
        <c:crossBetween val="between"/>
        <c:majorUnit val="10"/>
        <c:minorUnit val="10"/>
      </c:valAx>
    </c:plotArea>
    <c:legend>
      <c:legendPos val="t"/>
      <c:layout>
        <c:manualLayout>
          <c:xMode val="edge"/>
          <c:yMode val="edge"/>
          <c:x val="8.0468285214348206E-2"/>
          <c:y val="3.487767282451059E-2"/>
          <c:w val="0.88674475065616798"/>
          <c:h val="5.8115764806873887E-2"/>
        </c:manualLayout>
      </c:layout>
      <c:overlay val="0"/>
      <c:txPr>
        <a:bodyPr/>
        <a:lstStyle/>
        <a:p>
          <a:pPr algn="ctr">
            <a:defRPr lang="hu-HU" sz="1200" b="0" i="0" u="none" strike="noStrike" kern="1200" baseline="0">
              <a:solidFill>
                <a:schemeClr val="tx2">
                  <a:lumMod val="60000"/>
                  <a:lumOff val="40000"/>
                </a:schemeClr>
              </a:solidFill>
              <a:latin typeface="Museo Sans 300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txPr>
    <a:bodyPr/>
    <a:lstStyle/>
    <a:p>
      <a:pPr>
        <a:defRPr sz="1000">
          <a:latin typeface="Museo Sans 300"/>
        </a:defRPr>
      </a:pPr>
      <a:endParaRPr lang="hu-H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9955369641294836"/>
          <c:y val="0.12475693502274621"/>
          <c:w val="0.57030052493438321"/>
          <c:h val="0.81106987523119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igen</c:v>
                </c:pt>
              </c:strCache>
            </c:strRef>
          </c:tx>
          <c:spPr>
            <a:solidFill>
              <a:srgbClr val="9BBB59">
                <a:lumMod val="50000"/>
              </a:srgbClr>
            </a:solidFill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2"/>
              <c:layout>
                <c:manualLayout>
                  <c:x val="2.77777777777778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89E-4B0D-886F-11B17312FAAB}"/>
                </c:ext>
              </c:extLst>
            </c:dLbl>
            <c:dLbl>
              <c:idx val="3"/>
              <c:layout>
                <c:manualLayout>
                  <c:x val="2.77777777777778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89E-4B0D-886F-11B17312FAAB}"/>
                </c:ext>
              </c:extLst>
            </c:dLbl>
            <c:dLbl>
              <c:idx val="4"/>
              <c:layout>
                <c:manualLayout>
                  <c:x val="1.38888888888889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89E-4B0D-886F-11B17312FAAB}"/>
                </c:ext>
              </c:extLst>
            </c:dLbl>
            <c:dLbl>
              <c:idx val="5"/>
              <c:layout>
                <c:manualLayout>
                  <c:x val="2.77777777777778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89E-4B0D-886F-11B17312FAAB}"/>
                </c:ext>
              </c:extLst>
            </c:dLbl>
            <c:dLbl>
              <c:idx val="6"/>
              <c:layout>
                <c:manualLayout>
                  <c:x val="2.77777777777778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89E-4B0D-886F-11B17312FAAB}"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Munka1!$A$2:$A$8</c:f>
              <c:strCache>
                <c:ptCount val="7"/>
                <c:pt idx="0">
                  <c:v>a verés</c:v>
                </c:pt>
                <c:pt idx="1">
                  <c:v>a gyermek kigúnyolása, megszégyenítése</c:v>
                </c:pt>
                <c:pt idx="2">
                  <c:v>az elhanyagolás</c:v>
                </c:pt>
                <c:pt idx="3">
                  <c:v>ha a szülők közötti verekedésnek, veszekedésnek szemtanúja a gyermek</c:v>
                </c:pt>
                <c:pt idx="4">
                  <c:v>a szeretet megvonása</c:v>
                </c:pt>
                <c:pt idx="5">
                  <c:v>a szidalmazás</c:v>
                </c:pt>
                <c:pt idx="6">
                  <c:v>a nevelési célzatú pofon, elfenekelés</c:v>
                </c:pt>
              </c:strCache>
            </c:strRef>
          </c:cat>
          <c:val>
            <c:numRef>
              <c:f>Munka1!$B$2:$B$8</c:f>
              <c:numCache>
                <c:formatCode>###0.0</c:formatCode>
                <c:ptCount val="7"/>
                <c:pt idx="0">
                  <c:v>97.214639747509054</c:v>
                </c:pt>
                <c:pt idx="1">
                  <c:v>83.318676907388237</c:v>
                </c:pt>
                <c:pt idx="2">
                  <c:v>78.931871723965244</c:v>
                </c:pt>
                <c:pt idx="3">
                  <c:v>78.14997989342271</c:v>
                </c:pt>
                <c:pt idx="4">
                  <c:v>77.848283371037681</c:v>
                </c:pt>
                <c:pt idx="5">
                  <c:v>51.989232979520239</c:v>
                </c:pt>
                <c:pt idx="6">
                  <c:v>45.718435731170779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89E-4B0D-886F-11B17312FAAB}"/>
            </c:ext>
          </c:extLst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nem</c:v>
                </c:pt>
              </c:strCache>
            </c:strRef>
          </c:tx>
          <c:spPr>
            <a:solidFill>
              <a:srgbClr val="E1461F"/>
            </a:solidFill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2"/>
              <c:layout>
                <c:manualLayout>
                  <c:x val="4.166666666666668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89E-4B0D-886F-11B17312FAAB}"/>
                </c:ext>
              </c:extLst>
            </c:dLbl>
            <c:dLbl>
              <c:idx val="3"/>
              <c:layout>
                <c:manualLayout>
                  <c:x val="4.166666666666668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89E-4B0D-886F-11B17312FAAB}"/>
                </c:ext>
              </c:extLst>
            </c:dLbl>
            <c:dLbl>
              <c:idx val="4"/>
              <c:layout>
                <c:manualLayout>
                  <c:x val="4.166666666666668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489E-4B0D-886F-11B17312FAAB}"/>
                </c:ext>
              </c:extLst>
            </c:dLbl>
            <c:dLbl>
              <c:idx val="6"/>
              <c:layout>
                <c:manualLayout>
                  <c:x val="4.166666666666668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89E-4B0D-886F-11B17312FAAB}"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hu-HU" sz="1200" b="0" i="0" u="none" strike="noStrike" kern="1200" baseline="0">
                    <a:solidFill>
                      <a:schemeClr val="tx1"/>
                    </a:solidFill>
                    <a:latin typeface="Museo Sans 30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Munka1!$A$2:$A$8</c:f>
              <c:strCache>
                <c:ptCount val="7"/>
                <c:pt idx="0">
                  <c:v>a verés</c:v>
                </c:pt>
                <c:pt idx="1">
                  <c:v>a gyermek kigúnyolása, megszégyenítése</c:v>
                </c:pt>
                <c:pt idx="2">
                  <c:v>az elhanyagolás</c:v>
                </c:pt>
                <c:pt idx="3">
                  <c:v>ha a szülők közötti verekedésnek, veszekedésnek szemtanúja a gyermek</c:v>
                </c:pt>
                <c:pt idx="4">
                  <c:v>a szeretet megvonása</c:v>
                </c:pt>
                <c:pt idx="5">
                  <c:v>a szidalmazás</c:v>
                </c:pt>
                <c:pt idx="6">
                  <c:v>a nevelési célzatú pofon, elfenekelés</c:v>
                </c:pt>
              </c:strCache>
            </c:strRef>
          </c:cat>
          <c:val>
            <c:numRef>
              <c:f>Munka1!$C$2:$C$8</c:f>
              <c:numCache>
                <c:formatCode>###0.0</c:formatCode>
                <c:ptCount val="7"/>
                <c:pt idx="0">
                  <c:v>2.5980136192020291</c:v>
                </c:pt>
                <c:pt idx="1">
                  <c:v>15.131589638360184</c:v>
                </c:pt>
                <c:pt idx="2">
                  <c:v>19.623975020230663</c:v>
                </c:pt>
                <c:pt idx="3">
                  <c:v>19.760406497665688</c:v>
                </c:pt>
                <c:pt idx="4">
                  <c:v>20.547971172275179</c:v>
                </c:pt>
                <c:pt idx="5">
                  <c:v>47.064113025496638</c:v>
                </c:pt>
                <c:pt idx="6">
                  <c:v>52.275324688634974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89E-4B0D-886F-11B17312FAAB}"/>
            </c:ext>
          </c:extLst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NT/NV</c:v>
                </c:pt>
              </c:strCache>
            </c:strRef>
          </c:tx>
          <c:spPr>
            <a:solidFill>
              <a:srgbClr val="444444"/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89E-4B0D-886F-11B17312FAAB}"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hu-HU" sz="1200" b="0" i="0" u="none" strike="noStrike" kern="1200" baseline="0">
                    <a:solidFill>
                      <a:schemeClr val="bg1"/>
                    </a:solidFill>
                    <a:latin typeface="Museo Sans 30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Munka1!$A$2:$A$8</c:f>
              <c:strCache>
                <c:ptCount val="7"/>
                <c:pt idx="0">
                  <c:v>a verés</c:v>
                </c:pt>
                <c:pt idx="1">
                  <c:v>a gyermek kigúnyolása, megszégyenítése</c:v>
                </c:pt>
                <c:pt idx="2">
                  <c:v>az elhanyagolás</c:v>
                </c:pt>
                <c:pt idx="3">
                  <c:v>ha a szülők közötti verekedésnek, veszekedésnek szemtanúja a gyermek</c:v>
                </c:pt>
                <c:pt idx="4">
                  <c:v>a szeretet megvonása</c:v>
                </c:pt>
                <c:pt idx="5">
                  <c:v>a szidalmazás</c:v>
                </c:pt>
                <c:pt idx="6">
                  <c:v>a nevelési célzatú pofon, elfenekelés</c:v>
                </c:pt>
              </c:strCache>
            </c:strRef>
          </c:cat>
          <c:val>
            <c:numRef>
              <c:f>Munka1!$D$2:$D$8</c:f>
              <c:numCache>
                <c:formatCode>###0.0</c:formatCode>
                <c:ptCount val="7"/>
                <c:pt idx="0" formatCode="####.0">
                  <c:v>0.18734663328889808</c:v>
                </c:pt>
                <c:pt idx="1">
                  <c:v>1.549733454251691</c:v>
                </c:pt>
                <c:pt idx="2">
                  <c:v>1.4441532558042081</c:v>
                </c:pt>
                <c:pt idx="3">
                  <c:v>2.0896136089118444</c:v>
                </c:pt>
                <c:pt idx="4">
                  <c:v>1.6037454566873208</c:v>
                </c:pt>
                <c:pt idx="5" formatCode="####.0">
                  <c:v>0.94665399498356329</c:v>
                </c:pt>
                <c:pt idx="6">
                  <c:v>2.0062395801946593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9E-4B0D-886F-11B17312FA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shape val="box"/>
        <c:axId val="45289472"/>
        <c:axId val="45291008"/>
        <c:axId val="0"/>
      </c:bar3DChart>
      <c:catAx>
        <c:axId val="4528947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 algn="ctr">
              <a:defRPr lang="hu-HU" sz="1400" b="0" i="0" u="none" strike="noStrike" kern="1200" baseline="0">
                <a:solidFill>
                  <a:schemeClr val="tx2">
                    <a:lumMod val="60000"/>
                    <a:lumOff val="40000"/>
                  </a:schemeClr>
                </a:solidFill>
                <a:latin typeface="Museo Sans 300"/>
                <a:ea typeface="+mn-ea"/>
                <a:cs typeface="+mn-cs"/>
              </a:defRPr>
            </a:pPr>
            <a:endParaRPr lang="hu-HU"/>
          </a:p>
        </c:txPr>
        <c:crossAx val="45291008"/>
        <c:crosses val="autoZero"/>
        <c:auto val="1"/>
        <c:lblAlgn val="ctr"/>
        <c:lblOffset val="100"/>
        <c:noMultiLvlLbl val="0"/>
      </c:catAx>
      <c:valAx>
        <c:axId val="45291008"/>
        <c:scaling>
          <c:orientation val="minMax"/>
          <c:max val="100"/>
          <c:min val="0"/>
        </c:scaling>
        <c:delete val="0"/>
        <c:axPos val="b"/>
        <c:majorGridlines/>
        <c:numFmt formatCode="0&quot;%&quot;" sourceLinked="0"/>
        <c:majorTickMark val="out"/>
        <c:minorTickMark val="none"/>
        <c:tickLblPos val="nextTo"/>
        <c:txPr>
          <a:bodyPr/>
          <a:lstStyle/>
          <a:p>
            <a:pPr algn="ctr">
              <a:defRPr lang="hu-HU" sz="1150" b="0" i="0" u="none" strike="noStrike" kern="1200" baseline="0">
                <a:solidFill>
                  <a:schemeClr val="tx2">
                    <a:lumMod val="60000"/>
                    <a:lumOff val="40000"/>
                  </a:schemeClr>
                </a:solidFill>
                <a:latin typeface="Museo Sans 300"/>
                <a:ea typeface="+mn-ea"/>
                <a:cs typeface="+mn-cs"/>
              </a:defRPr>
            </a:pPr>
            <a:endParaRPr lang="hu-HU"/>
          </a:p>
        </c:txPr>
        <c:crossAx val="45289472"/>
        <c:crosses val="max"/>
        <c:crossBetween val="between"/>
        <c:majorUnit val="10"/>
        <c:minorUnit val="10"/>
      </c:valAx>
    </c:plotArea>
    <c:legend>
      <c:legendPos val="t"/>
      <c:layout>
        <c:manualLayout>
          <c:xMode val="edge"/>
          <c:yMode val="edge"/>
          <c:x val="0.36796828521434821"/>
          <c:y val="3.487767282451059E-2"/>
          <c:w val="0.59290430883639544"/>
          <c:h val="5.8115764806873887E-2"/>
        </c:manualLayout>
      </c:layout>
      <c:overlay val="0"/>
      <c:txPr>
        <a:bodyPr/>
        <a:lstStyle/>
        <a:p>
          <a:pPr algn="ctr">
            <a:defRPr lang="hu-HU" sz="1400" b="0" i="0" u="none" strike="noStrike" kern="1200" baseline="0">
              <a:solidFill>
                <a:schemeClr val="tx2">
                  <a:lumMod val="60000"/>
                  <a:lumOff val="40000"/>
                </a:schemeClr>
              </a:solidFill>
              <a:latin typeface="Museo Sans 300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txPr>
    <a:bodyPr/>
    <a:lstStyle/>
    <a:p>
      <a:pPr>
        <a:defRPr sz="1000">
          <a:latin typeface="Museo Sans 300"/>
        </a:defRPr>
      </a:pPr>
      <a:endParaRPr lang="hu-H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282667457477748"/>
          <c:y val="3.8580198801354527E-2"/>
          <c:w val="0.57258498293765703"/>
          <c:h val="0.8607228339768299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Munka1!$A$2</c:f>
              <c:strCache>
                <c:ptCount val="1"/>
                <c:pt idx="0">
                  <c:v>nagyon kevésben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Munka1!$B$2</c:f>
              <c:numCache>
                <c:formatCode>###0.0</c:formatCode>
                <c:ptCount val="1"/>
                <c:pt idx="0">
                  <c:v>2.5827976957238556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75-4F80-8EFA-42568A2B0962}"/>
            </c:ext>
          </c:extLst>
        </c:ser>
        <c:ser>
          <c:idx val="1"/>
          <c:order val="1"/>
          <c:tx>
            <c:strRef>
              <c:f>Munka1!$A$3</c:f>
              <c:strCache>
                <c:ptCount val="1"/>
                <c:pt idx="0">
                  <c:v>kevésben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hu-HU" sz="1400" b="0" i="0" u="none" strike="noStrike" kern="1200" baseline="0">
                    <a:solidFill>
                      <a:schemeClr val="bg1"/>
                    </a:solidFill>
                    <a:latin typeface="Museo Sans 30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Munka1!$B$3</c:f>
              <c:numCache>
                <c:formatCode>###0.0</c:formatCode>
                <c:ptCount val="1"/>
                <c:pt idx="0">
                  <c:v>22.03783856684597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75-4F80-8EFA-42568A2B0962}"/>
            </c:ext>
          </c:extLst>
        </c:ser>
        <c:ser>
          <c:idx val="2"/>
          <c:order val="2"/>
          <c:tx>
            <c:strRef>
              <c:f>Munka1!$A$4</c:f>
              <c:strCache>
                <c:ptCount val="1"/>
                <c:pt idx="0">
                  <c:v>sokban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5.2110492302990606E-17"/>
                  <c:y val="1.0791815470152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575-4F80-8EFA-42568A2B0962}"/>
                </c:ext>
              </c:extLst>
            </c:dLbl>
            <c:dLbl>
              <c:idx val="1"/>
              <c:layout>
                <c:manualLayout>
                  <c:x val="0"/>
                  <c:y val="8.0938616026143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575-4F80-8EFA-42568A2B0962}"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hu-HU" sz="1400" b="0" i="0" u="none" strike="noStrike" kern="1200" baseline="0">
                    <a:solidFill>
                      <a:schemeClr val="tx1"/>
                    </a:solidFill>
                    <a:latin typeface="Museo Sans 30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Munka1!$B$4</c:f>
              <c:numCache>
                <c:formatCode>###0.0</c:formatCode>
                <c:ptCount val="1"/>
                <c:pt idx="0">
                  <c:v>52.270263373851364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575-4F80-8EFA-42568A2B0962}"/>
            </c:ext>
          </c:extLst>
        </c:ser>
        <c:ser>
          <c:idx val="3"/>
          <c:order val="3"/>
          <c:tx>
            <c:strRef>
              <c:f>Munka1!$A$5</c:f>
              <c:strCache>
                <c:ptCount val="1"/>
                <c:pt idx="0">
                  <c:v>nagyon sokban</c:v>
                </c:pt>
              </c:strCache>
            </c:strRef>
          </c:tx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Munka1!$B$5</c:f>
              <c:numCache>
                <c:formatCode>###0.0</c:formatCode>
                <c:ptCount val="1"/>
                <c:pt idx="0">
                  <c:v>17.579831140337195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575-4F80-8EFA-42568A2B0962}"/>
            </c:ext>
          </c:extLst>
        </c:ser>
        <c:ser>
          <c:idx val="4"/>
          <c:order val="4"/>
          <c:tx>
            <c:strRef>
              <c:f>Munka1!$A$6</c:f>
              <c:strCache>
                <c:ptCount val="1"/>
                <c:pt idx="0">
                  <c:v>NT/NV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hu-HU" sz="1400" b="0" i="0" u="none" strike="noStrike" kern="1200" baseline="0">
                    <a:solidFill>
                      <a:schemeClr val="bg1"/>
                    </a:solidFill>
                    <a:latin typeface="Museo Sans 30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Munka1!$B$6</c:f>
              <c:numCache>
                <c:formatCode>###0.0</c:formatCode>
                <c:ptCount val="1"/>
                <c:pt idx="0">
                  <c:v>5.5292692232420038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575-4F80-8EFA-42568A2B09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410240"/>
        <c:axId val="50411776"/>
      </c:barChart>
      <c:catAx>
        <c:axId val="5041024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50411776"/>
        <c:crosses val="autoZero"/>
        <c:auto val="1"/>
        <c:lblAlgn val="ctr"/>
        <c:lblOffset val="100"/>
        <c:noMultiLvlLbl val="0"/>
      </c:catAx>
      <c:valAx>
        <c:axId val="50411776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50410240"/>
        <c:crosses val="autoZero"/>
        <c:crossBetween val="between"/>
        <c:majorUnit val="0.1"/>
      </c:valAx>
      <c:spPr>
        <a:solidFill>
          <a:schemeClr val="bg2"/>
        </a:solidFill>
      </c:spPr>
    </c:plotArea>
    <c:legend>
      <c:legendPos val="r"/>
      <c:layout>
        <c:manualLayout>
          <c:xMode val="edge"/>
          <c:yMode val="edge"/>
          <c:x val="0.77001135393738518"/>
          <c:y val="3.6082358415638414E-2"/>
          <c:w val="0.22200368963668973"/>
          <c:h val="0.8655162037870997"/>
        </c:manualLayout>
      </c:layout>
      <c:overlay val="0"/>
    </c:legend>
    <c:plotVisOnly val="1"/>
    <c:dispBlanksAs val="gap"/>
    <c:showDLblsOverMax val="0"/>
  </c:chart>
  <c:txPr>
    <a:bodyPr/>
    <a:lstStyle/>
    <a:p>
      <a:pPr algn="ctr">
        <a:defRPr lang="hu-HU" sz="1400" b="0" i="0" u="none" strike="noStrike" kern="1200" baseline="0">
          <a:solidFill>
            <a:schemeClr val="tx1"/>
          </a:solidFill>
          <a:latin typeface="Museo Sans 300"/>
          <a:ea typeface="+mn-ea"/>
          <a:cs typeface="+mn-cs"/>
        </a:defRPr>
      </a:pPr>
      <a:endParaRPr lang="hu-H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282667457477748"/>
          <c:y val="3.8580198801354527E-2"/>
          <c:w val="0.57258498293765703"/>
          <c:h val="0.8607228339768299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Munka1!$A$2</c:f>
              <c:strCache>
                <c:ptCount val="1"/>
                <c:pt idx="0">
                  <c:v>egyáltalán nem fontos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Munka1!$B$2</c:f>
              <c:numCache>
                <c:formatCode>####.0</c:formatCode>
                <c:ptCount val="1"/>
                <c:pt idx="0">
                  <c:v>0.38634856560690589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E1-4165-B81B-AA4746EAED94}"/>
            </c:ext>
          </c:extLst>
        </c:ser>
        <c:ser>
          <c:idx val="1"/>
          <c:order val="1"/>
          <c:tx>
            <c:strRef>
              <c:f>Munka1!$A$3</c:f>
              <c:strCache>
                <c:ptCount val="1"/>
                <c:pt idx="0">
                  <c:v>inkább nem fontos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layout>
                <c:manualLayout>
                  <c:x val="-4.8796392236121998E-17"/>
                  <c:y val="-1.61106750093746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8E1-4165-B81B-AA4746EAED94}"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hu-HU" sz="1400" b="0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Museo Sans 30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Munka1!$B$3</c:f>
              <c:numCache>
                <c:formatCode>###0.0</c:formatCode>
                <c:ptCount val="1"/>
                <c:pt idx="0">
                  <c:v>2.2752476337795544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E1-4165-B81B-AA4746EAED94}"/>
            </c:ext>
          </c:extLst>
        </c:ser>
        <c:ser>
          <c:idx val="2"/>
          <c:order val="2"/>
          <c:tx>
            <c:strRef>
              <c:f>Munka1!$A$4</c:f>
              <c:strCache>
                <c:ptCount val="1"/>
                <c:pt idx="0">
                  <c:v>inkább fontos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5.2110492302990606E-17"/>
                  <c:y val="1.0791815470152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8E1-4165-B81B-AA4746EAED94}"/>
                </c:ext>
              </c:extLst>
            </c:dLbl>
            <c:dLbl>
              <c:idx val="1"/>
              <c:layout>
                <c:manualLayout>
                  <c:x val="0"/>
                  <c:y val="8.0938616026143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E1-4165-B81B-AA4746EAED94}"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hu-HU" sz="1400" b="0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Museo Sans 30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Munka1!$B$4</c:f>
              <c:numCache>
                <c:formatCode>###0.0</c:formatCode>
                <c:ptCount val="1"/>
                <c:pt idx="0">
                  <c:v>29.019382939096683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8E1-4165-B81B-AA4746EAED94}"/>
            </c:ext>
          </c:extLst>
        </c:ser>
        <c:ser>
          <c:idx val="3"/>
          <c:order val="3"/>
          <c:tx>
            <c:strRef>
              <c:f>Munka1!$A$5</c:f>
              <c:strCache>
                <c:ptCount val="1"/>
                <c:pt idx="0">
                  <c:v>nagyon fontos</c:v>
                </c:pt>
              </c:strCache>
            </c:strRef>
          </c:tx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>
                        <a:lumMod val="50000"/>
                      </a:schemeClr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Munka1!$B$5</c:f>
              <c:numCache>
                <c:formatCode>###0.0</c:formatCode>
                <c:ptCount val="1"/>
                <c:pt idx="0">
                  <c:v>67.593919620675749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E1-4165-B81B-AA4746EAED94}"/>
            </c:ext>
          </c:extLst>
        </c:ser>
        <c:ser>
          <c:idx val="4"/>
          <c:order val="4"/>
          <c:tx>
            <c:strRef>
              <c:f>Munka1!$A$6</c:f>
              <c:strCache>
                <c:ptCount val="1"/>
                <c:pt idx="0">
                  <c:v>NT/NV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dLbl>
              <c:idx val="0"/>
              <c:layout>
                <c:manualLayout>
                  <c:x val="-4.8796392236121998E-17"/>
                  <c:y val="1.9332810011249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8E1-4165-B81B-AA4746EAED94}"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hu-HU" sz="1400" b="0" i="0" u="none" strike="noStrike" kern="1200" baseline="0">
                    <a:solidFill>
                      <a:schemeClr val="bg1"/>
                    </a:solidFill>
                    <a:latin typeface="Museo Sans 30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Munka1!$B$6</c:f>
              <c:numCache>
                <c:formatCode>####.0</c:formatCode>
                <c:ptCount val="1"/>
                <c:pt idx="0">
                  <c:v>0.72510124084144056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8E1-4165-B81B-AA4746EAED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515968"/>
        <c:axId val="50517504"/>
      </c:barChart>
      <c:catAx>
        <c:axId val="5051596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50517504"/>
        <c:crosses val="autoZero"/>
        <c:auto val="1"/>
        <c:lblAlgn val="ctr"/>
        <c:lblOffset val="100"/>
        <c:noMultiLvlLbl val="0"/>
      </c:catAx>
      <c:valAx>
        <c:axId val="50517504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50515968"/>
        <c:crosses val="autoZero"/>
        <c:crossBetween val="between"/>
        <c:majorUnit val="0.1"/>
      </c:valAx>
      <c:spPr>
        <a:solidFill>
          <a:schemeClr val="bg2"/>
        </a:solidFill>
      </c:spPr>
    </c:plotArea>
    <c:legend>
      <c:legendPos val="r"/>
      <c:layout>
        <c:manualLayout>
          <c:xMode val="edge"/>
          <c:yMode val="edge"/>
          <c:x val="0.77001135393738518"/>
          <c:y val="3.6082358415638414E-2"/>
          <c:w val="0.22200368963668973"/>
          <c:h val="0.8655162037870997"/>
        </c:manualLayout>
      </c:layout>
      <c:overlay val="0"/>
    </c:legend>
    <c:plotVisOnly val="1"/>
    <c:dispBlanksAs val="gap"/>
    <c:showDLblsOverMax val="0"/>
  </c:chart>
  <c:txPr>
    <a:bodyPr/>
    <a:lstStyle/>
    <a:p>
      <a:pPr algn="ctr">
        <a:defRPr lang="hu-HU" sz="1400" b="0" i="0" u="none" strike="noStrike" kern="1200" baseline="0">
          <a:solidFill>
            <a:schemeClr val="tx1"/>
          </a:solidFill>
          <a:latin typeface="Museo Sans 300"/>
          <a:ea typeface="+mn-ea"/>
          <a:cs typeface="+mn-cs"/>
        </a:defRPr>
      </a:pPr>
      <a:endParaRPr lang="hu-H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668849605651104E-2"/>
          <c:y val="4.1802254276686511E-2"/>
          <c:w val="0.43684072369693006"/>
          <c:h val="0.8607228339768299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Munka1!$A$2</c:f>
              <c:strCache>
                <c:ptCount val="1"/>
                <c:pt idx="0">
                  <c:v>NT/NV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Munka1!$B$2</c:f>
              <c:numCache>
                <c:formatCode>###0.0</c:formatCode>
                <c:ptCount val="1"/>
                <c:pt idx="0">
                  <c:v>8.4437914988088121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3A-4F51-8220-C9ECF7BFF3F9}"/>
            </c:ext>
          </c:extLst>
        </c:ser>
        <c:ser>
          <c:idx val="1"/>
          <c:order val="1"/>
          <c:tx>
            <c:strRef>
              <c:f>Munka1!$A$3</c:f>
              <c:strCache>
                <c:ptCount val="1"/>
                <c:pt idx="0">
                  <c:v>nincs ilyen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Munka1!$B$3</c:f>
              <c:numCache>
                <c:formatCode>####.0</c:formatCode>
                <c:ptCount val="1"/>
                <c:pt idx="0">
                  <c:v>0.34425382753157596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3A-4F51-8220-C9ECF7BFF3F9}"/>
            </c:ext>
          </c:extLst>
        </c:ser>
        <c:ser>
          <c:idx val="2"/>
          <c:order val="2"/>
          <c:tx>
            <c:strRef>
              <c:f>Munka1!$A$4</c:f>
              <c:strCache>
                <c:ptCount val="1"/>
                <c:pt idx="0">
                  <c:v>egyéb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Munka1!$B$4</c:f>
              <c:numCache>
                <c:formatCode>###0.0</c:formatCode>
                <c:ptCount val="1"/>
                <c:pt idx="0">
                  <c:v>2.5550440862436057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3A-4F51-8220-C9ECF7BFF3F9}"/>
            </c:ext>
          </c:extLst>
        </c:ser>
        <c:ser>
          <c:idx val="3"/>
          <c:order val="3"/>
          <c:tx>
            <c:strRef>
              <c:f>Munka1!$A$5</c:f>
              <c:strCache>
                <c:ptCount val="1"/>
                <c:pt idx="0">
                  <c:v>OKIT – Országos Kríziskezelő és Információs Telefonszolgálat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Munka1!$B$5</c:f>
              <c:numCache>
                <c:formatCode>####.0</c:formatCode>
                <c:ptCount val="1"/>
                <c:pt idx="0">
                  <c:v>0.58982744375382745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53A-4F51-8220-C9ECF7BFF3F9}"/>
            </c:ext>
          </c:extLst>
        </c:ser>
        <c:ser>
          <c:idx val="4"/>
          <c:order val="4"/>
          <c:tx>
            <c:strRef>
              <c:f>Munka1!$A$6</c:f>
              <c:strCache>
                <c:ptCount val="1"/>
                <c:pt idx="0">
                  <c:v>civil szervezet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.12909012888578941"/>
                  <c:y val="1.9332810011249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53A-4F51-8220-C9ECF7BFF3F9}"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hu-HU" sz="1400" b="0" i="0" u="none" strike="noStrike" kern="1200" baseline="0">
                    <a:solidFill>
                      <a:schemeClr val="tx1"/>
                    </a:solidFill>
                    <a:latin typeface="Museo Sans 30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Munka1!$B$6</c:f>
              <c:numCache>
                <c:formatCode>###0.0</c:formatCode>
                <c:ptCount val="1"/>
                <c:pt idx="0">
                  <c:v>1.1439823718701194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53A-4F51-8220-C9ECF7BFF3F9}"/>
            </c:ext>
          </c:extLst>
        </c:ser>
        <c:ser>
          <c:idx val="5"/>
          <c:order val="5"/>
          <c:tx>
            <c:strRef>
              <c:f>Munka1!$A$7</c:f>
              <c:strCache>
                <c:ptCount val="1"/>
                <c:pt idx="0">
                  <c:v>Krízisközpont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3042095495677702"/>
                  <c:y val="-2.2554945013124609E-2"/>
                </c:manualLayout>
              </c:layout>
              <c:numFmt formatCode="0&quot;%&quot;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53A-4F51-8220-C9ECF7BFF3F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Munka1!$B$7</c:f>
              <c:numCache>
                <c:formatCode>###0.0</c:formatCode>
                <c:ptCount val="1"/>
                <c:pt idx="0">
                  <c:v>1.1873148510379377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53A-4F51-8220-C9ECF7BFF3F9}"/>
            </c:ext>
          </c:extLst>
        </c:ser>
        <c:ser>
          <c:idx val="6"/>
          <c:order val="6"/>
          <c:tx>
            <c:strRef>
              <c:f>Munka1!$A$8</c:f>
              <c:strCache>
                <c:ptCount val="1"/>
                <c:pt idx="0">
                  <c:v>egészségügyi intézmény, háziorvos</c:v>
                </c:pt>
              </c:strCache>
            </c:strRef>
          </c:tx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Munka1!$B$8</c:f>
              <c:numCache>
                <c:formatCode>###0.0</c:formatCode>
                <c:ptCount val="1"/>
                <c:pt idx="0">
                  <c:v>2.3285109859912851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53A-4F51-8220-C9ECF7BFF3F9}"/>
            </c:ext>
          </c:extLst>
        </c:ser>
        <c:ser>
          <c:idx val="7"/>
          <c:order val="7"/>
          <c:tx>
            <c:strRef>
              <c:f>Munka1!$A$9</c:f>
              <c:strCache>
                <c:ptCount val="1"/>
                <c:pt idx="0">
                  <c:v>oktatási intézmény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Munka1!$B$9</c:f>
              <c:numCache>
                <c:formatCode>###0.0</c:formatCode>
                <c:ptCount val="1"/>
                <c:pt idx="0">
                  <c:v>5.4318486369287218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53A-4F51-8220-C9ECF7BFF3F9}"/>
            </c:ext>
          </c:extLst>
        </c:ser>
        <c:ser>
          <c:idx val="8"/>
          <c:order val="8"/>
          <c:tx>
            <c:strRef>
              <c:f>Munka1!$A$10</c:f>
              <c:strCache>
                <c:ptCount val="1"/>
                <c:pt idx="0">
                  <c:v>rendőrség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>
                        <a:lumMod val="50000"/>
                      </a:schemeClr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Munka1!$B$10</c:f>
              <c:numCache>
                <c:formatCode>###0.0</c:formatCode>
                <c:ptCount val="1"/>
                <c:pt idx="0">
                  <c:v>36.421836063805905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53A-4F51-8220-C9ECF7BFF3F9}"/>
            </c:ext>
          </c:extLst>
        </c:ser>
        <c:ser>
          <c:idx val="9"/>
          <c:order val="9"/>
          <c:tx>
            <c:strRef>
              <c:f>Munka1!$A$11</c:f>
              <c:strCache>
                <c:ptCount val="1"/>
                <c:pt idx="0">
                  <c:v>gyermekjóléti szolgálat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>
                        <a:lumMod val="50000"/>
                      </a:schemeClr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Munka1!$B$11</c:f>
              <c:numCache>
                <c:formatCode>###0.0</c:formatCode>
                <c:ptCount val="1"/>
                <c:pt idx="0">
                  <c:v>41.553590234028661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53A-4F51-8220-C9ECF7BFF3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5186432"/>
        <c:axId val="85187968"/>
      </c:barChart>
      <c:catAx>
        <c:axId val="8518643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85187968"/>
        <c:crosses val="autoZero"/>
        <c:auto val="1"/>
        <c:lblAlgn val="ctr"/>
        <c:lblOffset val="100"/>
        <c:noMultiLvlLbl val="0"/>
      </c:catAx>
      <c:valAx>
        <c:axId val="85187968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5186432"/>
        <c:crosses val="autoZero"/>
        <c:crossBetween val="between"/>
        <c:majorUnit val="0.1"/>
      </c:valAx>
      <c:spPr>
        <a:solidFill>
          <a:schemeClr val="bg2"/>
        </a:solidFill>
      </c:spPr>
    </c:plotArea>
    <c:legend>
      <c:legendPos val="r"/>
      <c:layout>
        <c:manualLayout>
          <c:xMode val="edge"/>
          <c:yMode val="edge"/>
          <c:x val="0.51183109616580624"/>
          <c:y val="3.6082330369814834E-2"/>
          <c:w val="0.46820651276938097"/>
          <c:h val="0.87401807338653492"/>
        </c:manualLayout>
      </c:layout>
      <c:overlay val="0"/>
      <c:txPr>
        <a:bodyPr/>
        <a:lstStyle/>
        <a:p>
          <a:pPr>
            <a:defRPr sz="1200"/>
          </a:pPr>
          <a:endParaRPr lang="hu-HU"/>
        </a:p>
      </c:txPr>
    </c:legend>
    <c:plotVisOnly val="1"/>
    <c:dispBlanksAs val="gap"/>
    <c:showDLblsOverMax val="0"/>
  </c:chart>
  <c:txPr>
    <a:bodyPr/>
    <a:lstStyle/>
    <a:p>
      <a:pPr algn="ctr">
        <a:defRPr lang="hu-HU" sz="1400" b="0" i="0" u="none" strike="noStrike" kern="1200" baseline="0">
          <a:solidFill>
            <a:schemeClr val="tx1"/>
          </a:solidFill>
          <a:latin typeface="Museo Sans 300"/>
          <a:ea typeface="+mn-ea"/>
          <a:cs typeface="+mn-cs"/>
        </a:defRPr>
      </a:pPr>
      <a:endParaRPr lang="hu-H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645752803085431"/>
          <c:y val="3.0475782423610778E-2"/>
          <c:w val="0.4096839706315959"/>
          <c:h val="0.887910777324232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igen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Munka1!$A$2:$A$9</c:f>
              <c:strCache>
                <c:ptCount val="8"/>
                <c:pt idx="0">
                  <c:v>oktatási intézmény</c:v>
                </c:pt>
                <c:pt idx="1">
                  <c:v>egészségügyi intézmény, háziorvos</c:v>
                </c:pt>
                <c:pt idx="2">
                  <c:v>rendőrség</c:v>
                </c:pt>
                <c:pt idx="3">
                  <c:v>gyermekjóléti szolgálat </c:v>
                </c:pt>
                <c:pt idx="4">
                  <c:v>Krízisközpont</c:v>
                </c:pt>
                <c:pt idx="5">
                  <c:v>OKIT – Országos Kríziskezelő és Információs Telefonszolgálat</c:v>
                </c:pt>
                <c:pt idx="6">
                  <c:v>civil szervezet</c:v>
                </c:pt>
                <c:pt idx="7">
                  <c:v>egyéb </c:v>
                </c:pt>
              </c:strCache>
            </c:strRef>
          </c:cat>
          <c:val>
            <c:numRef>
              <c:f>Munka1!$B$2:$B$9</c:f>
              <c:numCache>
                <c:formatCode>General</c:formatCode>
                <c:ptCount val="8"/>
                <c:pt idx="0">
                  <c:v>61.4</c:v>
                </c:pt>
                <c:pt idx="1">
                  <c:v>56.3</c:v>
                </c:pt>
                <c:pt idx="2">
                  <c:v>45.3</c:v>
                </c:pt>
                <c:pt idx="3">
                  <c:v>44.2</c:v>
                </c:pt>
                <c:pt idx="4">
                  <c:v>36.299999999999997</c:v>
                </c:pt>
                <c:pt idx="5">
                  <c:v>31.9</c:v>
                </c:pt>
                <c:pt idx="6">
                  <c:v>27.7</c:v>
                </c:pt>
                <c:pt idx="7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0A-4117-B6AD-F990E70D55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6574976"/>
        <c:axId val="86576512"/>
      </c:barChart>
      <c:catAx>
        <c:axId val="8657497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50"/>
            </a:pPr>
            <a:endParaRPr lang="hu-HU"/>
          </a:p>
        </c:txPr>
        <c:crossAx val="86576512"/>
        <c:crosses val="autoZero"/>
        <c:auto val="1"/>
        <c:lblAlgn val="ctr"/>
        <c:lblOffset val="100"/>
        <c:noMultiLvlLbl val="0"/>
      </c:catAx>
      <c:valAx>
        <c:axId val="86576512"/>
        <c:scaling>
          <c:orientation val="minMax"/>
          <c:max val="100"/>
          <c:min val="0"/>
        </c:scaling>
        <c:delete val="0"/>
        <c:axPos val="b"/>
        <c:majorGridlines/>
        <c:numFmt formatCode="0&quot;%&quot;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hu-HU"/>
          </a:p>
        </c:txPr>
        <c:crossAx val="86574976"/>
        <c:crosses val="max"/>
        <c:crossBetween val="between"/>
        <c:majorUnit val="20"/>
      </c:valAx>
      <c:spPr>
        <a:solidFill>
          <a:schemeClr val="bg2"/>
        </a:solidFill>
      </c:spPr>
    </c:plotArea>
    <c:plotVisOnly val="1"/>
    <c:dispBlanksAs val="gap"/>
    <c:showDLblsOverMax val="0"/>
  </c:chart>
  <c:txPr>
    <a:bodyPr/>
    <a:lstStyle/>
    <a:p>
      <a:pPr>
        <a:defRPr sz="1800">
          <a:latin typeface="Museo Sans 300"/>
        </a:defRPr>
      </a:pPr>
      <a:endParaRPr lang="hu-H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623543307086615"/>
          <c:y val="8.533451278337767E-2"/>
          <c:w val="0.74579099307568175"/>
          <c:h val="0.52079287523829842"/>
        </c:manualLayout>
      </c:layout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Oszlop1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88C0-4F9C-8358-0255FD40FA71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3-88C0-4F9C-8358-0255FD40FA71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88C0-4F9C-8358-0255FD40FA71}"/>
              </c:ext>
            </c:extLst>
          </c:dPt>
          <c:dPt>
            <c:idx val="3"/>
            <c:bubble3D val="0"/>
            <c:spPr>
              <a:solidFill>
                <a:srgbClr val="FFFF66"/>
              </a:solidFill>
            </c:spPr>
            <c:extLst>
              <c:ext xmlns:c16="http://schemas.microsoft.com/office/drawing/2014/chart" uri="{C3380CC4-5D6E-409C-BE32-E72D297353CC}">
                <c16:uniqueId val="{00000007-88C0-4F9C-8358-0255FD40FA71}"/>
              </c:ext>
            </c:extLst>
          </c:dPt>
          <c:dPt>
            <c:idx val="4"/>
            <c:bubble3D val="0"/>
            <c:spPr>
              <a:solidFill>
                <a:srgbClr val="F8B222">
                  <a:lumMod val="75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9-88C0-4F9C-8358-0255FD40FA71}"/>
              </c:ext>
            </c:extLst>
          </c:dPt>
          <c:dPt>
            <c:idx val="5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88C0-4F9C-8358-0255FD40FA71}"/>
              </c:ext>
            </c:extLst>
          </c:dPt>
          <c:dPt>
            <c:idx val="6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D-88C0-4F9C-8358-0255FD40FA71}"/>
              </c:ext>
            </c:extLst>
          </c:dPt>
          <c:dLbls>
            <c:dLbl>
              <c:idx val="0"/>
              <c:numFmt formatCode="0&quot;%&quot;" sourceLinked="0"/>
              <c:spPr/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hu-H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88C0-4F9C-8358-0255FD40FA71}"/>
                </c:ext>
              </c:extLst>
            </c:dLbl>
            <c:dLbl>
              <c:idx val="1"/>
              <c:numFmt formatCode="0&quot;%&quot;" sourceLinked="0"/>
              <c:spPr/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hu-H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88C0-4F9C-8358-0255FD40FA71}"/>
                </c:ext>
              </c:extLst>
            </c:dLbl>
            <c:dLbl>
              <c:idx val="2"/>
              <c:numFmt formatCode="0&quot;%&quot;" sourceLinked="0"/>
              <c:spPr/>
              <c:txPr>
                <a:bodyPr/>
                <a:lstStyle/>
                <a:p>
                  <a:pPr algn="ctr">
                    <a:defRPr sz="1400">
                      <a:solidFill>
                        <a:schemeClr val="bg1"/>
                      </a:solidFill>
                    </a:defRPr>
                  </a:pPr>
                  <a:endParaRPr lang="hu-H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88C0-4F9C-8358-0255FD40FA71}"/>
                </c:ext>
              </c:extLst>
            </c:dLbl>
            <c:dLbl>
              <c:idx val="5"/>
              <c:numFmt formatCode="0&quot;%&quot;" sourceLinked="0"/>
              <c:spPr/>
              <c:txPr>
                <a:bodyPr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hu-H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88C0-4F9C-8358-0255FD40FA71}"/>
                </c:ext>
              </c:extLst>
            </c:dLbl>
            <c:dLbl>
              <c:idx val="6"/>
              <c:numFmt formatCode="0&quot;%&quot;" sourceLinked="0"/>
              <c:spPr/>
              <c:txPr>
                <a:bodyPr/>
                <a:lstStyle/>
                <a:p>
                  <a:pPr>
                    <a:defRPr sz="1400"/>
                  </a:pPr>
                  <a:endParaRPr lang="hu-H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88C0-4F9C-8358-0255FD40FA71}"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hu-H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Munka1!$A$2:$A$7</c:f>
              <c:strCache>
                <c:ptCount val="6"/>
                <c:pt idx="0">
                  <c:v>nem az ő dolga</c:v>
                </c:pt>
                <c:pt idx="1">
                  <c:v>félne, hogy bajba kerül</c:v>
                </c:pt>
                <c:pt idx="2">
                  <c:v>úgysem tudna segíteni</c:v>
                </c:pt>
                <c:pt idx="3">
                  <c:v>nem tudja, mit kéne tenni</c:v>
                </c:pt>
                <c:pt idx="4">
                  <c:v>egyéb</c:v>
                </c:pt>
                <c:pt idx="5">
                  <c:v>NT/NV</c:v>
                </c:pt>
              </c:strCache>
            </c:strRef>
          </c:cat>
          <c:val>
            <c:numRef>
              <c:f>Munka1!$B$2:$B$7</c:f>
              <c:numCache>
                <c:formatCode>###0.0</c:formatCode>
                <c:ptCount val="6"/>
                <c:pt idx="0">
                  <c:v>50.741492037624148</c:v>
                </c:pt>
                <c:pt idx="1">
                  <c:v>16.428012844617829</c:v>
                </c:pt>
                <c:pt idx="2">
                  <c:v>19.667159152888182</c:v>
                </c:pt>
                <c:pt idx="3">
                  <c:v>10.056741893986798</c:v>
                </c:pt>
                <c:pt idx="4">
                  <c:v>2.05238248788703</c:v>
                </c:pt>
                <c:pt idx="5">
                  <c:v>1.0542115829960537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8C0-4F9C-8358-0255FD40FA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2.3947633205855252E-2"/>
          <c:y val="0.63438325978664578"/>
          <c:w val="0.97341228901859345"/>
          <c:h val="0.33400769329090546"/>
        </c:manualLayout>
      </c:layout>
      <c:overlay val="0"/>
      <c:txPr>
        <a:bodyPr/>
        <a:lstStyle/>
        <a:p>
          <a:pPr algn="ctr">
            <a:defRPr lang="hu-HU"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useo 300"/>
              <a:ea typeface="+mn-ea"/>
              <a:cs typeface="+mn-cs"/>
            </a:defRPr>
          </a:pPr>
          <a:endParaRPr lang="hu-HU"/>
        </a:p>
      </c:txPr>
    </c:legend>
    <c:plotVisOnly val="1"/>
    <c:dispBlanksAs val="zero"/>
    <c:showDLblsOverMax val="0"/>
  </c:chart>
  <c:txPr>
    <a:bodyPr/>
    <a:lstStyle/>
    <a:p>
      <a:pPr algn="ctr" rtl="0">
        <a:defRPr lang="hu-HU" sz="1800" b="0" i="0" u="none" strike="noStrike" kern="1200" baseline="0">
          <a:solidFill>
            <a:schemeClr val="tx1">
              <a:lumMod val="85000"/>
              <a:lumOff val="15000"/>
            </a:schemeClr>
          </a:solidFill>
          <a:latin typeface="Museo 300"/>
          <a:ea typeface="+mn-ea"/>
          <a:cs typeface="+mn-cs"/>
        </a:defRPr>
      </a:pPr>
      <a:endParaRPr lang="hu-H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859114280748836E-2"/>
          <c:y val="4.1388211774196375E-2"/>
          <c:w val="0.32915620201662105"/>
          <c:h val="0.7482721007312839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Munka1!$A$2</c:f>
              <c:strCache>
                <c:ptCount val="1"/>
                <c:pt idx="0">
                  <c:v>NT/NV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dLbl>
              <c:idx val="0"/>
              <c:layout>
                <c:manualLayout>
                  <c:x val="-2.6055246151495303E-17"/>
                  <c:y val="1.3489769337690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166-4899-A884-E56952642931}"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Munka1!$B$2</c:f>
              <c:numCache>
                <c:formatCode>###0.0</c:formatCode>
                <c:ptCount val="1"/>
                <c:pt idx="0">
                  <c:v>7.9799000682689458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66-4899-A884-E56952642931}"/>
            </c:ext>
          </c:extLst>
        </c:ser>
        <c:ser>
          <c:idx val="1"/>
          <c:order val="1"/>
          <c:tx>
            <c:strRef>
              <c:f>Munka1!$A$3</c:f>
              <c:strCache>
                <c:ptCount val="1"/>
                <c:pt idx="0">
                  <c:v>egyéb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hu-HU" sz="1400" b="0" i="0" u="none" strike="noStrike" kern="1200" baseline="0">
                    <a:solidFill>
                      <a:schemeClr val="bg1"/>
                    </a:solidFill>
                    <a:latin typeface="Museo Sans 30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Munka1!$B$3</c:f>
              <c:numCache>
                <c:formatCode>###0.0</c:formatCode>
                <c:ptCount val="1"/>
                <c:pt idx="0">
                  <c:v>1.2700824100123713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166-4899-A884-E56952642931}"/>
            </c:ext>
          </c:extLst>
        </c:ser>
        <c:ser>
          <c:idx val="2"/>
          <c:order val="2"/>
          <c:tx>
            <c:strRef>
              <c:f>Munka1!$A$4</c:f>
              <c:strCache>
                <c:ptCount val="1"/>
                <c:pt idx="0">
                  <c:v>egy civil- vagy segélyszervezethez fordulna segítségért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-2.6055246151495303E-17"/>
                  <c:y val="3.5073400277995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166-4899-A884-E56952642931}"/>
                </c:ext>
              </c:extLst>
            </c:dLbl>
            <c:dLbl>
              <c:idx val="1"/>
              <c:layout>
                <c:manualLayout>
                  <c:x val="0"/>
                  <c:y val="1.0791815470152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166-4899-A884-E56952642931}"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hu-HU" sz="1400" b="0" i="0" u="none" strike="noStrike" kern="1200" baseline="0">
                    <a:solidFill>
                      <a:schemeClr val="bg1"/>
                    </a:solidFill>
                    <a:latin typeface="Museo Sans 30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Munka1!$B$4</c:f>
              <c:numCache>
                <c:formatCode>###0.0</c:formatCode>
                <c:ptCount val="1"/>
                <c:pt idx="0">
                  <c:v>1.4095209780167797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166-4899-A884-E56952642931}"/>
            </c:ext>
          </c:extLst>
        </c:ser>
        <c:ser>
          <c:idx val="3"/>
          <c:order val="3"/>
          <c:tx>
            <c:strRef>
              <c:f>Munka1!$A$5</c:f>
              <c:strCache>
                <c:ptCount val="1"/>
                <c:pt idx="0">
                  <c:v>beszélne a gyermek iskolájával / tanárával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layout>
                <c:manualLayout>
                  <c:x val="-2.6055246151495303E-17"/>
                  <c:y val="-5.39590773507622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5166-4899-A884-E56952642931}"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Munka1!$B$5</c:f>
              <c:numCache>
                <c:formatCode>###0.0</c:formatCode>
                <c:ptCount val="1"/>
                <c:pt idx="0">
                  <c:v>3.8122796882681067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166-4899-A884-E56952642931}"/>
            </c:ext>
          </c:extLst>
        </c:ser>
        <c:ser>
          <c:idx val="4"/>
          <c:order val="4"/>
          <c:tx>
            <c:strRef>
              <c:f>Munka1!$A$6</c:f>
              <c:strCache>
                <c:ptCount val="1"/>
                <c:pt idx="0">
                  <c:v>nem tenne semmit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Munka1!$B$6</c:f>
              <c:numCache>
                <c:formatCode>###0.0</c:formatCode>
                <c:ptCount val="1"/>
                <c:pt idx="0">
                  <c:v>11.004646672780986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166-4899-A884-E56952642931}"/>
            </c:ext>
          </c:extLst>
        </c:ser>
        <c:ser>
          <c:idx val="5"/>
          <c:order val="5"/>
          <c:tx>
            <c:strRef>
              <c:f>Munka1!$A$7</c:f>
              <c:strCache>
                <c:ptCount val="1"/>
                <c:pt idx="0">
                  <c:v>hívná a rendőrséget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Munka1!$B$7</c:f>
              <c:numCache>
                <c:formatCode>###0.0</c:formatCode>
                <c:ptCount val="1"/>
                <c:pt idx="0">
                  <c:v>23.665801740431466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166-4899-A884-E56952642931}"/>
            </c:ext>
          </c:extLst>
        </c:ser>
        <c:ser>
          <c:idx val="6"/>
          <c:order val="6"/>
          <c:tx>
            <c:strRef>
              <c:f>Munka1!$A$8</c:f>
              <c:strCache>
                <c:ptCount val="1"/>
                <c:pt idx="0">
                  <c:v>jelentené a gyermekjóléti szolgálatnak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Munka1!$B$8</c:f>
              <c:numCache>
                <c:formatCode>###0.0</c:formatCode>
                <c:ptCount val="1"/>
                <c:pt idx="0">
                  <c:v>24.827584565276208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166-4899-A884-E56952642931}"/>
            </c:ext>
          </c:extLst>
        </c:ser>
        <c:ser>
          <c:idx val="7"/>
          <c:order val="7"/>
          <c:tx>
            <c:strRef>
              <c:f>Munka1!$A$9</c:f>
              <c:strCache>
                <c:ptCount val="1"/>
                <c:pt idx="0">
                  <c:v>beszélne a szülőkkel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0"/>
              <c:numFmt formatCode="0&quot;%&quot;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284F-47F7-8CC7-C7A71F4DB201}"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Munka1!$B$1</c:f>
              <c:strCache>
                <c:ptCount val="1"/>
                <c:pt idx="0">
                  <c:v>teljes minta</c:v>
                </c:pt>
              </c:strCache>
            </c:strRef>
          </c:cat>
          <c:val>
            <c:numRef>
              <c:f>Munka1!$B$9</c:f>
              <c:numCache>
                <c:formatCode>###0.0</c:formatCode>
                <c:ptCount val="1"/>
                <c:pt idx="0">
                  <c:v>26.030183876945561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166-4899-A884-E569526429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829760"/>
        <c:axId val="52110080"/>
      </c:barChart>
      <c:catAx>
        <c:axId val="51829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52110080"/>
        <c:crosses val="autoZero"/>
        <c:auto val="1"/>
        <c:lblAlgn val="ctr"/>
        <c:lblOffset val="100"/>
        <c:noMultiLvlLbl val="0"/>
      </c:catAx>
      <c:valAx>
        <c:axId val="5211008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hu-HU"/>
          </a:p>
        </c:txPr>
        <c:crossAx val="51829760"/>
        <c:crosses val="autoZero"/>
        <c:crossBetween val="between"/>
        <c:majorUnit val="0.1"/>
      </c:valAx>
      <c:spPr>
        <a:solidFill>
          <a:schemeClr val="bg2"/>
        </a:solidFill>
      </c:spPr>
    </c:plotArea>
    <c:legend>
      <c:legendPos val="r"/>
      <c:layout>
        <c:manualLayout>
          <c:xMode val="edge"/>
          <c:yMode val="edge"/>
          <c:x val="0.40901531629736987"/>
          <c:y val="7.824066215860527E-2"/>
          <c:w val="0.3196200955748057"/>
          <c:h val="0.7450117063581001"/>
        </c:manualLayout>
      </c:layout>
      <c:overlay val="0"/>
      <c:txPr>
        <a:bodyPr/>
        <a:lstStyle/>
        <a:p>
          <a:pPr>
            <a:defRPr sz="1200"/>
          </a:pPr>
          <a:endParaRPr lang="hu-H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Museo Sans 300"/>
        </a:defRPr>
      </a:pPr>
      <a:endParaRPr lang="hu-HU"/>
    </a:p>
  </c:txPr>
  <c:externalData r:id="rId1">
    <c:autoUpdate val="0"/>
  </c:externalData>
</c:chartSpac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E67F17-1716-4EF1-B127-B25017CDA097}" type="doc">
      <dgm:prSet loTypeId="urn:microsoft.com/office/officeart/2005/8/layout/defaul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837E47A6-EF16-4289-8C53-5B28DD88FE74}">
      <dgm:prSet custT="1"/>
      <dgm:spPr/>
      <dgm:t>
        <a:bodyPr/>
        <a:lstStyle/>
        <a:p>
          <a:pPr rtl="0"/>
          <a:r>
            <a:rPr lang="hu-HU" sz="2000" dirty="0" smtClean="0"/>
            <a:t>2000 fős reprezentatív kérdőíves kutatás a 18 éves és idősebb magyarországi lakosságra nem, életkor, településtípus és iskolai végzettség tekintetében. A vizsgálat statisztikai hibahatára +/- 2%. </a:t>
          </a:r>
          <a:endParaRPr lang="hu-HU" sz="2000" dirty="0"/>
        </a:p>
      </dgm:t>
    </dgm:pt>
    <dgm:pt modelId="{448978E1-E692-4C2B-928B-6DAF812EEA6D}" type="parTrans" cxnId="{670D83D6-485C-4C88-A496-FAC48842BE95}">
      <dgm:prSet/>
      <dgm:spPr/>
      <dgm:t>
        <a:bodyPr/>
        <a:lstStyle/>
        <a:p>
          <a:endParaRPr lang="hu-HU"/>
        </a:p>
      </dgm:t>
    </dgm:pt>
    <dgm:pt modelId="{C49C2E6D-FF6B-4E05-96CD-82F50DB97FA6}" type="sibTrans" cxnId="{670D83D6-485C-4C88-A496-FAC48842BE95}">
      <dgm:prSet/>
      <dgm:spPr/>
      <dgm:t>
        <a:bodyPr/>
        <a:lstStyle/>
        <a:p>
          <a:endParaRPr lang="hu-HU"/>
        </a:p>
      </dgm:t>
    </dgm:pt>
    <dgm:pt modelId="{FDC08D32-7E2C-4139-B700-1AC1A1F51BFF}">
      <dgm:prSet custT="1"/>
      <dgm:spPr/>
      <dgm:t>
        <a:bodyPr/>
        <a:lstStyle/>
        <a:p>
          <a:pPr rtl="0"/>
          <a:r>
            <a:rPr lang="hu-HU" sz="2000" dirty="0" smtClean="0"/>
            <a:t>A vizsgálat adatfelvétele 2016. április 1. és április 15. között zajlott. </a:t>
          </a:r>
          <a:endParaRPr lang="hu-HU" sz="2000" dirty="0"/>
        </a:p>
      </dgm:t>
    </dgm:pt>
    <dgm:pt modelId="{410AE6E9-8963-4139-B2C0-E24673A1E567}" type="parTrans" cxnId="{C67CA782-398B-4CDD-84E5-CDD8AE05A3E8}">
      <dgm:prSet/>
      <dgm:spPr/>
      <dgm:t>
        <a:bodyPr/>
        <a:lstStyle/>
        <a:p>
          <a:endParaRPr lang="hu-HU"/>
        </a:p>
      </dgm:t>
    </dgm:pt>
    <dgm:pt modelId="{932E1D21-CE0E-4460-8757-A5C0C9086B11}" type="sibTrans" cxnId="{C67CA782-398B-4CDD-84E5-CDD8AE05A3E8}">
      <dgm:prSet/>
      <dgm:spPr/>
      <dgm:t>
        <a:bodyPr/>
        <a:lstStyle/>
        <a:p>
          <a:endParaRPr lang="hu-HU"/>
        </a:p>
      </dgm:t>
    </dgm:pt>
    <dgm:pt modelId="{27856FC8-B61D-419A-9073-1608E8F87F50}">
      <dgm:prSet custT="1"/>
      <dgm:spPr/>
      <dgm:t>
        <a:bodyPr/>
        <a:lstStyle/>
        <a:p>
          <a:pPr rtl="0"/>
          <a:r>
            <a:rPr lang="hu-HU" sz="2000" dirty="0" smtClean="0"/>
            <a:t>Gyermekekkel, gyermekvédelemmel kapcsolatban felnőttektől (nem csak gyermekesektől).</a:t>
          </a:r>
          <a:endParaRPr lang="hu-HU" sz="2000" dirty="0"/>
        </a:p>
      </dgm:t>
    </dgm:pt>
    <dgm:pt modelId="{7AFCB46E-C90E-417B-A280-3FDA80AF5BEE}" type="parTrans" cxnId="{761D60C0-290F-49C6-8A5C-49584D2EB9D0}">
      <dgm:prSet/>
      <dgm:spPr/>
      <dgm:t>
        <a:bodyPr/>
        <a:lstStyle/>
        <a:p>
          <a:endParaRPr lang="hu-HU"/>
        </a:p>
      </dgm:t>
    </dgm:pt>
    <dgm:pt modelId="{38183EDC-610F-47C0-BA3D-41269DEBEBC1}" type="sibTrans" cxnId="{761D60C0-290F-49C6-8A5C-49584D2EB9D0}">
      <dgm:prSet/>
      <dgm:spPr/>
      <dgm:t>
        <a:bodyPr/>
        <a:lstStyle/>
        <a:p>
          <a:endParaRPr lang="hu-HU"/>
        </a:p>
      </dgm:t>
    </dgm:pt>
    <dgm:pt modelId="{288F3F8F-7717-447B-A053-9AF34CC8839E}" type="pres">
      <dgm:prSet presAssocID="{ABE67F17-1716-4EF1-B127-B25017CDA097}" presName="diagram" presStyleCnt="0">
        <dgm:presLayoutVars>
          <dgm:dir/>
          <dgm:resizeHandles val="exact"/>
        </dgm:presLayoutVars>
      </dgm:prSet>
      <dgm:spPr/>
    </dgm:pt>
    <dgm:pt modelId="{D0648D2C-0E04-447E-8BC0-277622F4A6D4}" type="pres">
      <dgm:prSet presAssocID="{27856FC8-B61D-419A-9073-1608E8F87F5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5A6C76B-CD0C-49A4-8EEC-F6CEB444E151}" type="pres">
      <dgm:prSet presAssocID="{38183EDC-610F-47C0-BA3D-41269DEBEBC1}" presName="sibTrans" presStyleCnt="0"/>
      <dgm:spPr/>
    </dgm:pt>
    <dgm:pt modelId="{B1058C2F-F509-4150-B8BF-30F4E65D4EE5}" type="pres">
      <dgm:prSet presAssocID="{837E47A6-EF16-4289-8C53-5B28DD88FE7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D942D7A-38B1-46EB-B4D5-074F66089157}" type="pres">
      <dgm:prSet presAssocID="{C49C2E6D-FF6B-4E05-96CD-82F50DB97FA6}" presName="sibTrans" presStyleCnt="0"/>
      <dgm:spPr/>
    </dgm:pt>
    <dgm:pt modelId="{74DB9702-808B-4BF5-AC12-7AB6BC09A483}" type="pres">
      <dgm:prSet presAssocID="{FDC08D32-7E2C-4139-B700-1AC1A1F51BFF}" presName="node" presStyleLbl="node1" presStyleIdx="2" presStyleCnt="3">
        <dgm:presLayoutVars>
          <dgm:bulletEnabled val="1"/>
        </dgm:presLayoutVars>
      </dgm:prSet>
      <dgm:spPr/>
    </dgm:pt>
  </dgm:ptLst>
  <dgm:cxnLst>
    <dgm:cxn modelId="{761D60C0-290F-49C6-8A5C-49584D2EB9D0}" srcId="{ABE67F17-1716-4EF1-B127-B25017CDA097}" destId="{27856FC8-B61D-419A-9073-1608E8F87F50}" srcOrd="0" destOrd="0" parTransId="{7AFCB46E-C90E-417B-A280-3FDA80AF5BEE}" sibTransId="{38183EDC-610F-47C0-BA3D-41269DEBEBC1}"/>
    <dgm:cxn modelId="{B2B76FFF-FCF8-47FF-BE6A-7A5462919E0B}" type="presOf" srcId="{27856FC8-B61D-419A-9073-1608E8F87F50}" destId="{D0648D2C-0E04-447E-8BC0-277622F4A6D4}" srcOrd="0" destOrd="0" presId="urn:microsoft.com/office/officeart/2005/8/layout/default"/>
    <dgm:cxn modelId="{4C0E9DE1-3258-488C-99C8-3AEB2177F025}" type="presOf" srcId="{FDC08D32-7E2C-4139-B700-1AC1A1F51BFF}" destId="{74DB9702-808B-4BF5-AC12-7AB6BC09A483}" srcOrd="0" destOrd="0" presId="urn:microsoft.com/office/officeart/2005/8/layout/default"/>
    <dgm:cxn modelId="{190DC67E-B6B0-4EB9-B1A7-CD489D096CBD}" type="presOf" srcId="{ABE67F17-1716-4EF1-B127-B25017CDA097}" destId="{288F3F8F-7717-447B-A053-9AF34CC8839E}" srcOrd="0" destOrd="0" presId="urn:microsoft.com/office/officeart/2005/8/layout/default"/>
    <dgm:cxn modelId="{0C1C48F8-6365-4809-8931-E94CD7DC41CE}" type="presOf" srcId="{837E47A6-EF16-4289-8C53-5B28DD88FE74}" destId="{B1058C2F-F509-4150-B8BF-30F4E65D4EE5}" srcOrd="0" destOrd="0" presId="urn:microsoft.com/office/officeart/2005/8/layout/default"/>
    <dgm:cxn modelId="{670D83D6-485C-4C88-A496-FAC48842BE95}" srcId="{ABE67F17-1716-4EF1-B127-B25017CDA097}" destId="{837E47A6-EF16-4289-8C53-5B28DD88FE74}" srcOrd="1" destOrd="0" parTransId="{448978E1-E692-4C2B-928B-6DAF812EEA6D}" sibTransId="{C49C2E6D-FF6B-4E05-96CD-82F50DB97FA6}"/>
    <dgm:cxn modelId="{C67CA782-398B-4CDD-84E5-CDD8AE05A3E8}" srcId="{ABE67F17-1716-4EF1-B127-B25017CDA097}" destId="{FDC08D32-7E2C-4139-B700-1AC1A1F51BFF}" srcOrd="2" destOrd="0" parTransId="{410AE6E9-8963-4139-B2C0-E24673A1E567}" sibTransId="{932E1D21-CE0E-4460-8757-A5C0C9086B11}"/>
    <dgm:cxn modelId="{726A76F1-E635-40D3-A5AE-6BB088C2F70C}" type="presParOf" srcId="{288F3F8F-7717-447B-A053-9AF34CC8839E}" destId="{D0648D2C-0E04-447E-8BC0-277622F4A6D4}" srcOrd="0" destOrd="0" presId="urn:microsoft.com/office/officeart/2005/8/layout/default"/>
    <dgm:cxn modelId="{2001D4E1-AF8D-4FB9-9FE9-C99CDBD1153B}" type="presParOf" srcId="{288F3F8F-7717-447B-A053-9AF34CC8839E}" destId="{35A6C76B-CD0C-49A4-8EEC-F6CEB444E151}" srcOrd="1" destOrd="0" presId="urn:microsoft.com/office/officeart/2005/8/layout/default"/>
    <dgm:cxn modelId="{2D59089A-7725-472C-821D-ACD8BE90D54B}" type="presParOf" srcId="{288F3F8F-7717-447B-A053-9AF34CC8839E}" destId="{B1058C2F-F509-4150-B8BF-30F4E65D4EE5}" srcOrd="2" destOrd="0" presId="urn:microsoft.com/office/officeart/2005/8/layout/default"/>
    <dgm:cxn modelId="{7C5BCBD6-5B11-4E24-A3F9-E470D21DEB13}" type="presParOf" srcId="{288F3F8F-7717-447B-A053-9AF34CC8839E}" destId="{ED942D7A-38B1-46EB-B4D5-074F66089157}" srcOrd="3" destOrd="0" presId="urn:microsoft.com/office/officeart/2005/8/layout/default"/>
    <dgm:cxn modelId="{D8BB3817-B2AA-441F-BC9A-02009F9D9ACB}" type="presParOf" srcId="{288F3F8F-7717-447B-A053-9AF34CC8839E}" destId="{74DB9702-808B-4BF5-AC12-7AB6BC09A483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3B403E-C9CC-498C-9077-D64EE927932F}" type="doc">
      <dgm:prSet loTypeId="urn:microsoft.com/office/officeart/2008/layout/AccentedPicture" loCatId="pictur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4B1FE859-0F7B-4B3E-94C8-2E360CBD5D18}">
      <dgm:prSet phldrT="[Szöveg]" custT="1"/>
      <dgm:spPr/>
      <dgm:t>
        <a:bodyPr/>
        <a:lstStyle/>
        <a:p>
          <a:r>
            <a:rPr lang="hu-HU" sz="1600" b="1" cap="none" dirty="0" smtClean="0">
              <a:solidFill>
                <a:schemeClr val="bg1"/>
              </a:solidFill>
              <a:latin typeface="Calibri Light" pitchFamily="34" charset="0"/>
            </a:rPr>
            <a:t>Székely Levente, </a:t>
          </a:r>
          <a:r>
            <a:rPr lang="hu-HU" sz="1600" b="1" cap="none" dirty="0" err="1" smtClean="0">
              <a:solidFill>
                <a:schemeClr val="bg1"/>
              </a:solidFill>
              <a:latin typeface="Calibri Light" pitchFamily="34" charset="0"/>
            </a:rPr>
            <a:t>Ph.D</a:t>
          </a:r>
          <a:r>
            <a:rPr lang="hu-HU" sz="1600" b="1" cap="none" dirty="0" smtClean="0">
              <a:solidFill>
                <a:schemeClr val="bg1"/>
              </a:solidFill>
              <a:latin typeface="Calibri Light" pitchFamily="34" charset="0"/>
            </a:rPr>
            <a:t>.  kutatási igazgató, KUTATÓPONT</a:t>
          </a:r>
          <a:endParaRPr lang="hu-HU" sz="1600" b="1" dirty="0">
            <a:solidFill>
              <a:schemeClr val="bg1"/>
            </a:solidFill>
            <a:latin typeface="Calibri Light" pitchFamily="34" charset="0"/>
          </a:endParaRPr>
        </a:p>
      </dgm:t>
    </dgm:pt>
    <dgm:pt modelId="{00797CAD-ABBA-4B20-BB57-515849124D6A}" type="parTrans" cxnId="{61610327-0CF6-4B83-B52F-0F2AB8F02377}">
      <dgm:prSet/>
      <dgm:spPr/>
      <dgm:t>
        <a:bodyPr/>
        <a:lstStyle/>
        <a:p>
          <a:endParaRPr lang="hu-HU"/>
        </a:p>
      </dgm:t>
    </dgm:pt>
    <dgm:pt modelId="{95CA40E8-CA15-4AFB-8056-39E8B8DBA9F4}" type="sibTrans" cxnId="{61610327-0CF6-4B83-B52F-0F2AB8F02377}">
      <dgm:prSet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hu-HU"/>
        </a:p>
      </dgm:t>
    </dgm:pt>
    <dgm:pt modelId="{7110FEE7-09D8-4D7B-A463-6CB78FA6FC83}">
      <dgm:prSet phldrT="[Szöveg]" custT="1"/>
      <dgm:spPr/>
      <dgm:t>
        <a:bodyPr/>
        <a:lstStyle/>
        <a:p>
          <a:r>
            <a:rPr lang="hu-HU" sz="2000" b="0" cap="none" dirty="0" smtClean="0">
              <a:latin typeface="Calibri Light" pitchFamily="34" charset="0"/>
              <a:hlinkClick xmlns:r="http://schemas.openxmlformats.org/officeDocument/2006/relationships" r:id=""/>
            </a:rPr>
            <a:t>http://hu.linkedin.com/in/szekelylevente</a:t>
          </a:r>
          <a:r>
            <a:rPr lang="hu-HU" sz="2000" b="0" cap="none" dirty="0" smtClean="0">
              <a:latin typeface="Calibri Light" pitchFamily="34" charset="0"/>
            </a:rPr>
            <a:t> </a:t>
          </a:r>
          <a:endParaRPr lang="hu-HU" sz="2000" dirty="0">
            <a:latin typeface="Calibri Light" pitchFamily="34" charset="0"/>
          </a:endParaRPr>
        </a:p>
      </dgm:t>
    </dgm:pt>
    <dgm:pt modelId="{8797D0E6-DB4C-4625-8EAD-9EC7FE41D0AA}" type="parTrans" cxnId="{45E13DB1-40B1-44CB-BF66-3528344B6A27}">
      <dgm:prSet/>
      <dgm:spPr/>
      <dgm:t>
        <a:bodyPr/>
        <a:lstStyle/>
        <a:p>
          <a:endParaRPr lang="hu-HU"/>
        </a:p>
      </dgm:t>
    </dgm:pt>
    <dgm:pt modelId="{6C9D2FE0-F54E-49FA-9E3C-3ECC3EA9B575}" type="sibTrans" cxnId="{45E13DB1-40B1-44CB-BF66-3528344B6A27}">
      <dgm:prSet/>
      <dgm:spPr/>
      <dgm:t>
        <a:bodyPr/>
        <a:lstStyle/>
        <a:p>
          <a:endParaRPr lang="hu-HU"/>
        </a:p>
      </dgm:t>
    </dgm:pt>
    <dgm:pt modelId="{0A24C097-274D-4D38-AC26-275070D4C2EF}">
      <dgm:prSet phldrT="[Szöveg]" custT="1"/>
      <dgm:spPr/>
      <dgm:t>
        <a:bodyPr/>
        <a:lstStyle/>
        <a:p>
          <a:r>
            <a:rPr lang="hu-HU" sz="2000" b="0" cap="none" dirty="0" smtClean="0">
              <a:latin typeface="Calibri Light" pitchFamily="34" charset="0"/>
              <a:hlinkClick xmlns:r="http://schemas.openxmlformats.org/officeDocument/2006/relationships" r:id=""/>
            </a:rPr>
            <a:t>szekely@kutatopont.hu</a:t>
          </a:r>
          <a:r>
            <a:rPr lang="hu-HU" sz="2000" b="0" cap="none" dirty="0" smtClean="0">
              <a:latin typeface="Calibri Light" pitchFamily="34" charset="0"/>
            </a:rPr>
            <a:t>  </a:t>
          </a:r>
          <a:endParaRPr lang="hu-HU" sz="2000" dirty="0">
            <a:latin typeface="Calibri Light" pitchFamily="34" charset="0"/>
          </a:endParaRPr>
        </a:p>
      </dgm:t>
    </dgm:pt>
    <dgm:pt modelId="{674FD535-4963-432F-B35D-385ECDF57BAB}" type="sibTrans" cxnId="{47AD2724-B470-49B7-96BF-E26D582CA35F}">
      <dgm:prSet/>
      <dgm:spPr/>
      <dgm:t>
        <a:bodyPr/>
        <a:lstStyle/>
        <a:p>
          <a:endParaRPr lang="hu-HU"/>
        </a:p>
      </dgm:t>
    </dgm:pt>
    <dgm:pt modelId="{4A2A5D94-6B78-49C0-BD99-975F063790A2}" type="parTrans" cxnId="{47AD2724-B470-49B7-96BF-E26D582CA35F}">
      <dgm:prSet/>
      <dgm:spPr/>
      <dgm:t>
        <a:bodyPr/>
        <a:lstStyle/>
        <a:p>
          <a:endParaRPr lang="hu-HU"/>
        </a:p>
      </dgm:t>
    </dgm:pt>
    <dgm:pt modelId="{B5184450-8731-466F-B4D2-70734D27983C}" type="pres">
      <dgm:prSet presAssocID="{D73B403E-C9CC-498C-9077-D64EE927932F}" presName="Name0" presStyleCnt="0">
        <dgm:presLayoutVars>
          <dgm:dir/>
        </dgm:presLayoutVars>
      </dgm:prSet>
      <dgm:spPr/>
      <dgm:t>
        <a:bodyPr/>
        <a:lstStyle/>
        <a:p>
          <a:endParaRPr lang="hu-HU"/>
        </a:p>
      </dgm:t>
    </dgm:pt>
    <dgm:pt modelId="{F02436CB-5660-4BA8-8A56-AEE3BECCEB42}" type="pres">
      <dgm:prSet presAssocID="{95CA40E8-CA15-4AFB-8056-39E8B8DBA9F4}" presName="picture_1" presStyleLbl="bgImgPlace1" presStyleIdx="0" presStyleCnt="1" custLinFactX="100000" custLinFactNeighborX="139455" custLinFactNeighborY="-379"/>
      <dgm:spPr/>
      <dgm:t>
        <a:bodyPr/>
        <a:lstStyle/>
        <a:p>
          <a:endParaRPr lang="hu-HU"/>
        </a:p>
      </dgm:t>
    </dgm:pt>
    <dgm:pt modelId="{08F49016-9C14-4344-9298-28D8AA50B71C}" type="pres">
      <dgm:prSet presAssocID="{4B1FE859-0F7B-4B3E-94C8-2E360CBD5D18}" presName="text_1" presStyleLbl="node1" presStyleIdx="0" presStyleCnt="0" custScaleX="120259" custScaleY="49270" custLinFactX="105369" custLinFactNeighborX="200000" custLinFactNeighborY="2865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4072E73-E5E8-4A3F-B12E-7F10DAA9780F}" type="pres">
      <dgm:prSet presAssocID="{D73B403E-C9CC-498C-9077-D64EE927932F}" presName="linV" presStyleCnt="0"/>
      <dgm:spPr/>
    </dgm:pt>
    <dgm:pt modelId="{65D5739F-63FE-4098-912E-316BBB5C34A1}" type="pres">
      <dgm:prSet presAssocID="{0A24C097-274D-4D38-AC26-275070D4C2EF}" presName="pair" presStyleCnt="0"/>
      <dgm:spPr/>
    </dgm:pt>
    <dgm:pt modelId="{25A0AC11-4374-455F-A05C-901D4B27B7B0}" type="pres">
      <dgm:prSet presAssocID="{0A24C097-274D-4D38-AC26-275070D4C2EF}" presName="spaceH" presStyleLbl="node1" presStyleIdx="0" presStyleCnt="0"/>
      <dgm:spPr/>
    </dgm:pt>
    <dgm:pt modelId="{C08F0EFC-93B7-48BE-AE1F-1A90FD1520EB}" type="pres">
      <dgm:prSet presAssocID="{0A24C097-274D-4D38-AC26-275070D4C2EF}" presName="desPictures" presStyleLbl="alignImgPlace1" presStyleIdx="0" presStyleCnt="2" custLinFactX="-121486" custLinFactNeighborX="-200000" custLinFactNeighborY="-9280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hu-HU"/>
        </a:p>
      </dgm:t>
    </dgm:pt>
    <dgm:pt modelId="{C297A3C0-434F-4946-A2C8-41B48258B676}" type="pres">
      <dgm:prSet presAssocID="{0A24C097-274D-4D38-AC26-275070D4C2EF}" presName="desTextWrapper" presStyleCnt="0"/>
      <dgm:spPr/>
    </dgm:pt>
    <dgm:pt modelId="{D348343C-3BA9-4C01-A7C5-7119C2CC5727}" type="pres">
      <dgm:prSet presAssocID="{0A24C097-274D-4D38-AC26-275070D4C2EF}" presName="desText" presStyleLbl="revTx" presStyleIdx="0" presStyleCnt="2" custLinFactNeighborX="-65996" custLinFactNeighborY="-928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7EAAA80-7188-4A57-9A00-B183E3328944}" type="pres">
      <dgm:prSet presAssocID="{674FD535-4963-432F-B35D-385ECDF57BAB}" presName="spaceV" presStyleCnt="0"/>
      <dgm:spPr/>
    </dgm:pt>
    <dgm:pt modelId="{24B105FF-A8AD-497A-9695-440E43758F8A}" type="pres">
      <dgm:prSet presAssocID="{7110FEE7-09D8-4D7B-A463-6CB78FA6FC83}" presName="pair" presStyleCnt="0"/>
      <dgm:spPr/>
    </dgm:pt>
    <dgm:pt modelId="{C947C254-B4FF-473E-B4C0-68347C547B7A}" type="pres">
      <dgm:prSet presAssocID="{7110FEE7-09D8-4D7B-A463-6CB78FA6FC83}" presName="spaceH" presStyleLbl="node1" presStyleIdx="0" presStyleCnt="0"/>
      <dgm:spPr/>
    </dgm:pt>
    <dgm:pt modelId="{F555684C-78B2-41C2-A8E6-25E953A23D45}" type="pres">
      <dgm:prSet presAssocID="{7110FEE7-09D8-4D7B-A463-6CB78FA6FC83}" presName="desPictures" presStyleLbl="alignImgPlace1" presStyleIdx="1" presStyleCnt="2" custLinFactX="-121486" custLinFactNeighborX="-200000" custLinFactNeighborY="-9280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hu-HU"/>
        </a:p>
      </dgm:t>
    </dgm:pt>
    <dgm:pt modelId="{ECCA7C31-DE9A-4357-9C8C-B83E61260015}" type="pres">
      <dgm:prSet presAssocID="{7110FEE7-09D8-4D7B-A463-6CB78FA6FC83}" presName="desTextWrapper" presStyleCnt="0"/>
      <dgm:spPr/>
    </dgm:pt>
    <dgm:pt modelId="{4EA8D602-D366-4572-B720-A0D5E1C0CFA8}" type="pres">
      <dgm:prSet presAssocID="{7110FEE7-09D8-4D7B-A463-6CB78FA6FC83}" presName="desText" presStyleLbl="revTx" presStyleIdx="1" presStyleCnt="2" custLinFactNeighborX="-65996" custLinFactNeighborY="-928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E1AEB0C-B98F-4E97-8CE2-193EEE09FCF1}" type="pres">
      <dgm:prSet presAssocID="{D73B403E-C9CC-498C-9077-D64EE927932F}" presName="maxNode" presStyleCnt="0"/>
      <dgm:spPr/>
    </dgm:pt>
    <dgm:pt modelId="{FD5117B2-7D1B-4A18-AB0A-1A2B6E9BC1F2}" type="pres">
      <dgm:prSet presAssocID="{D73B403E-C9CC-498C-9077-D64EE927932F}" presName="Name33" presStyleCnt="0"/>
      <dgm:spPr/>
    </dgm:pt>
  </dgm:ptLst>
  <dgm:cxnLst>
    <dgm:cxn modelId="{45E13DB1-40B1-44CB-BF66-3528344B6A27}" srcId="{D73B403E-C9CC-498C-9077-D64EE927932F}" destId="{7110FEE7-09D8-4D7B-A463-6CB78FA6FC83}" srcOrd="2" destOrd="0" parTransId="{8797D0E6-DB4C-4625-8EAD-9EC7FE41D0AA}" sibTransId="{6C9D2FE0-F54E-49FA-9E3C-3ECC3EA9B575}"/>
    <dgm:cxn modelId="{42E8EFBC-CC78-4905-8994-BE75F3065DA1}" type="presOf" srcId="{95CA40E8-CA15-4AFB-8056-39E8B8DBA9F4}" destId="{F02436CB-5660-4BA8-8A56-AEE3BECCEB42}" srcOrd="0" destOrd="0" presId="urn:microsoft.com/office/officeart/2008/layout/AccentedPicture"/>
    <dgm:cxn modelId="{721E4767-CDED-43CD-835D-0A75545835B3}" type="presOf" srcId="{0A24C097-274D-4D38-AC26-275070D4C2EF}" destId="{D348343C-3BA9-4C01-A7C5-7119C2CC5727}" srcOrd="0" destOrd="0" presId="urn:microsoft.com/office/officeart/2008/layout/AccentedPicture"/>
    <dgm:cxn modelId="{58DED3B5-3F46-4057-A1B4-D2E0430EA29E}" type="presOf" srcId="{D73B403E-C9CC-498C-9077-D64EE927932F}" destId="{B5184450-8731-466F-B4D2-70734D27983C}" srcOrd="0" destOrd="0" presId="urn:microsoft.com/office/officeart/2008/layout/AccentedPicture"/>
    <dgm:cxn modelId="{61610327-0CF6-4B83-B52F-0F2AB8F02377}" srcId="{D73B403E-C9CC-498C-9077-D64EE927932F}" destId="{4B1FE859-0F7B-4B3E-94C8-2E360CBD5D18}" srcOrd="0" destOrd="0" parTransId="{00797CAD-ABBA-4B20-BB57-515849124D6A}" sibTransId="{95CA40E8-CA15-4AFB-8056-39E8B8DBA9F4}"/>
    <dgm:cxn modelId="{47AD2724-B470-49B7-96BF-E26D582CA35F}" srcId="{D73B403E-C9CC-498C-9077-D64EE927932F}" destId="{0A24C097-274D-4D38-AC26-275070D4C2EF}" srcOrd="1" destOrd="0" parTransId="{4A2A5D94-6B78-49C0-BD99-975F063790A2}" sibTransId="{674FD535-4963-432F-B35D-385ECDF57BAB}"/>
    <dgm:cxn modelId="{39A84DED-43A8-458D-900C-11117A1EE9BA}" type="presOf" srcId="{7110FEE7-09D8-4D7B-A463-6CB78FA6FC83}" destId="{4EA8D602-D366-4572-B720-A0D5E1C0CFA8}" srcOrd="0" destOrd="0" presId="urn:microsoft.com/office/officeart/2008/layout/AccentedPicture"/>
    <dgm:cxn modelId="{D6C4F702-CB86-4374-945A-0563D9E6B39C}" type="presOf" srcId="{4B1FE859-0F7B-4B3E-94C8-2E360CBD5D18}" destId="{08F49016-9C14-4344-9298-28D8AA50B71C}" srcOrd="0" destOrd="0" presId="urn:microsoft.com/office/officeart/2008/layout/AccentedPicture"/>
    <dgm:cxn modelId="{E3FDAEF2-3967-4A49-8741-C9E1F16E51D8}" type="presParOf" srcId="{B5184450-8731-466F-B4D2-70734D27983C}" destId="{F02436CB-5660-4BA8-8A56-AEE3BECCEB42}" srcOrd="0" destOrd="0" presId="urn:microsoft.com/office/officeart/2008/layout/AccentedPicture"/>
    <dgm:cxn modelId="{94CB5A3A-CF90-4E51-A45A-9267D6164887}" type="presParOf" srcId="{B5184450-8731-466F-B4D2-70734D27983C}" destId="{08F49016-9C14-4344-9298-28D8AA50B71C}" srcOrd="1" destOrd="0" presId="urn:microsoft.com/office/officeart/2008/layout/AccentedPicture"/>
    <dgm:cxn modelId="{ADB9B7A0-26D4-494F-8A27-6A44E2A4CAD8}" type="presParOf" srcId="{B5184450-8731-466F-B4D2-70734D27983C}" destId="{A4072E73-E5E8-4A3F-B12E-7F10DAA9780F}" srcOrd="2" destOrd="0" presId="urn:microsoft.com/office/officeart/2008/layout/AccentedPicture"/>
    <dgm:cxn modelId="{97E1291A-C765-4404-859B-4991EFE0D130}" type="presParOf" srcId="{A4072E73-E5E8-4A3F-B12E-7F10DAA9780F}" destId="{65D5739F-63FE-4098-912E-316BBB5C34A1}" srcOrd="0" destOrd="0" presId="urn:microsoft.com/office/officeart/2008/layout/AccentedPicture"/>
    <dgm:cxn modelId="{043567FA-06C3-4479-B247-4A022CB7F1BF}" type="presParOf" srcId="{65D5739F-63FE-4098-912E-316BBB5C34A1}" destId="{25A0AC11-4374-455F-A05C-901D4B27B7B0}" srcOrd="0" destOrd="0" presId="urn:microsoft.com/office/officeart/2008/layout/AccentedPicture"/>
    <dgm:cxn modelId="{E97A630F-46E9-4519-864F-EB6D91F7BF33}" type="presParOf" srcId="{65D5739F-63FE-4098-912E-316BBB5C34A1}" destId="{C08F0EFC-93B7-48BE-AE1F-1A90FD1520EB}" srcOrd="1" destOrd="0" presId="urn:microsoft.com/office/officeart/2008/layout/AccentedPicture"/>
    <dgm:cxn modelId="{704F80BD-BFE2-448A-9B9F-48DADF36E7BF}" type="presParOf" srcId="{65D5739F-63FE-4098-912E-316BBB5C34A1}" destId="{C297A3C0-434F-4946-A2C8-41B48258B676}" srcOrd="2" destOrd="0" presId="urn:microsoft.com/office/officeart/2008/layout/AccentedPicture"/>
    <dgm:cxn modelId="{5D6E4182-12A0-4045-9188-060945E9F829}" type="presParOf" srcId="{C297A3C0-434F-4946-A2C8-41B48258B676}" destId="{D348343C-3BA9-4C01-A7C5-7119C2CC5727}" srcOrd="0" destOrd="0" presId="urn:microsoft.com/office/officeart/2008/layout/AccentedPicture"/>
    <dgm:cxn modelId="{02A7F89B-F775-4FA6-AE09-2D64D82CFF13}" type="presParOf" srcId="{A4072E73-E5E8-4A3F-B12E-7F10DAA9780F}" destId="{67EAAA80-7188-4A57-9A00-B183E3328944}" srcOrd="1" destOrd="0" presId="urn:microsoft.com/office/officeart/2008/layout/AccentedPicture"/>
    <dgm:cxn modelId="{65CCEBB3-75C2-4AB5-9581-EC00D810B491}" type="presParOf" srcId="{A4072E73-E5E8-4A3F-B12E-7F10DAA9780F}" destId="{24B105FF-A8AD-497A-9695-440E43758F8A}" srcOrd="2" destOrd="0" presId="urn:microsoft.com/office/officeart/2008/layout/AccentedPicture"/>
    <dgm:cxn modelId="{7499A078-3A4E-4120-B38A-0F5F57E02E19}" type="presParOf" srcId="{24B105FF-A8AD-497A-9695-440E43758F8A}" destId="{C947C254-B4FF-473E-B4C0-68347C547B7A}" srcOrd="0" destOrd="0" presId="urn:microsoft.com/office/officeart/2008/layout/AccentedPicture"/>
    <dgm:cxn modelId="{5F14EE2E-ACBB-42A8-924B-EB8DE94BB270}" type="presParOf" srcId="{24B105FF-A8AD-497A-9695-440E43758F8A}" destId="{F555684C-78B2-41C2-A8E6-25E953A23D45}" srcOrd="1" destOrd="0" presId="urn:microsoft.com/office/officeart/2008/layout/AccentedPicture"/>
    <dgm:cxn modelId="{42A8250F-F1FD-4D9F-AEA6-46463656952E}" type="presParOf" srcId="{24B105FF-A8AD-497A-9695-440E43758F8A}" destId="{ECCA7C31-DE9A-4357-9C8C-B83E61260015}" srcOrd="2" destOrd="0" presId="urn:microsoft.com/office/officeart/2008/layout/AccentedPicture"/>
    <dgm:cxn modelId="{ED299306-62DA-4B75-8BF7-7336BEEADC16}" type="presParOf" srcId="{ECCA7C31-DE9A-4357-9C8C-B83E61260015}" destId="{4EA8D602-D366-4572-B720-A0D5E1C0CFA8}" srcOrd="0" destOrd="0" presId="urn:microsoft.com/office/officeart/2008/layout/AccentedPicture"/>
    <dgm:cxn modelId="{0F4EBE03-27B4-41E3-8C08-9EFC5FA5A473}" type="presParOf" srcId="{B5184450-8731-466F-B4D2-70734D27983C}" destId="{6E1AEB0C-B98F-4E97-8CE2-193EEE09FCF1}" srcOrd="3" destOrd="0" presId="urn:microsoft.com/office/officeart/2008/layout/AccentedPicture"/>
    <dgm:cxn modelId="{9CDAD49F-0FA0-4A18-85D8-E27A481BC107}" type="presParOf" srcId="{6E1AEB0C-B98F-4E97-8CE2-193EEE09FCF1}" destId="{FD5117B2-7D1B-4A18-AB0A-1A2B6E9BC1F2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648D2C-0E04-447E-8BC0-277622F4A6D4}">
      <dsp:nvSpPr>
        <dsp:cNvPr id="0" name=""/>
        <dsp:cNvSpPr/>
      </dsp:nvSpPr>
      <dsp:spPr>
        <a:xfrm>
          <a:off x="590574" y="1070"/>
          <a:ext cx="3649253" cy="21895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Gyermekekkel, gyermekvédelemmel kapcsolatban felnőttektől (nem csak gyermekesektől).</a:t>
          </a:r>
          <a:endParaRPr lang="hu-HU" sz="2000" kern="1200" dirty="0"/>
        </a:p>
      </dsp:txBody>
      <dsp:txXfrm>
        <a:off x="590574" y="1070"/>
        <a:ext cx="3649253" cy="2189552"/>
      </dsp:txXfrm>
    </dsp:sp>
    <dsp:sp modelId="{B1058C2F-F509-4150-B8BF-30F4E65D4EE5}">
      <dsp:nvSpPr>
        <dsp:cNvPr id="0" name=""/>
        <dsp:cNvSpPr/>
      </dsp:nvSpPr>
      <dsp:spPr>
        <a:xfrm>
          <a:off x="4604753" y="1070"/>
          <a:ext cx="3649253" cy="21895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2000 fős reprezentatív kérdőíves kutatás a 18 éves és idősebb magyarországi lakosságra nem, életkor, településtípus és iskolai végzettség tekintetében. A vizsgálat statisztikai hibahatára +/- 2%. </a:t>
          </a:r>
          <a:endParaRPr lang="hu-HU" sz="2000" kern="1200" dirty="0"/>
        </a:p>
      </dsp:txBody>
      <dsp:txXfrm>
        <a:off x="4604753" y="1070"/>
        <a:ext cx="3649253" cy="2189552"/>
      </dsp:txXfrm>
    </dsp:sp>
    <dsp:sp modelId="{74DB9702-808B-4BF5-AC12-7AB6BC09A483}">
      <dsp:nvSpPr>
        <dsp:cNvPr id="0" name=""/>
        <dsp:cNvSpPr/>
      </dsp:nvSpPr>
      <dsp:spPr>
        <a:xfrm>
          <a:off x="2597664" y="2555548"/>
          <a:ext cx="3649253" cy="21895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A vizsgálat adatfelvétele 2016. április 1. és április 15. között zajlott. </a:t>
          </a:r>
          <a:endParaRPr lang="hu-HU" sz="2000" kern="1200" dirty="0"/>
        </a:p>
      </dsp:txBody>
      <dsp:txXfrm>
        <a:off x="2597664" y="2555548"/>
        <a:ext cx="3649253" cy="21895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2436CB-5660-4BA8-8A56-AEE3BECCEB42}">
      <dsp:nvSpPr>
        <dsp:cNvPr id="0" name=""/>
        <dsp:cNvSpPr/>
      </dsp:nvSpPr>
      <dsp:spPr>
        <a:xfrm>
          <a:off x="6439861" y="236032"/>
          <a:ext cx="2596634" cy="3312033"/>
        </a:xfrm>
        <a:prstGeom prst="round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8F49016-9C14-4344-9298-28D8AA50B71C}">
      <dsp:nvSpPr>
        <dsp:cNvPr id="0" name=""/>
        <dsp:cNvSpPr/>
      </dsp:nvSpPr>
      <dsp:spPr>
        <a:xfrm>
          <a:off x="6632027" y="2514373"/>
          <a:ext cx="2404468" cy="979103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b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600" b="1" kern="1200" cap="none" dirty="0" smtClean="0">
              <a:solidFill>
                <a:schemeClr val="bg1"/>
              </a:solidFill>
              <a:latin typeface="Calibri Light" pitchFamily="34" charset="0"/>
            </a:rPr>
            <a:t>Székely Levente, </a:t>
          </a:r>
          <a:r>
            <a:rPr lang="hu-HU" sz="1600" b="1" kern="1200" cap="none" dirty="0" err="1" smtClean="0">
              <a:solidFill>
                <a:schemeClr val="bg1"/>
              </a:solidFill>
              <a:latin typeface="Calibri Light" pitchFamily="34" charset="0"/>
            </a:rPr>
            <a:t>Ph.D</a:t>
          </a:r>
          <a:r>
            <a:rPr lang="hu-HU" sz="1600" b="1" kern="1200" cap="none" dirty="0" smtClean="0">
              <a:solidFill>
                <a:schemeClr val="bg1"/>
              </a:solidFill>
              <a:latin typeface="Calibri Light" pitchFamily="34" charset="0"/>
            </a:rPr>
            <a:t>.  kutatási igazgató, KUTATÓPONT</a:t>
          </a:r>
          <a:endParaRPr lang="hu-HU" sz="1600" b="1" kern="1200" dirty="0">
            <a:solidFill>
              <a:schemeClr val="bg1"/>
            </a:solidFill>
            <a:latin typeface="Calibri Light" pitchFamily="34" charset="0"/>
          </a:endParaRPr>
        </a:p>
      </dsp:txBody>
      <dsp:txXfrm>
        <a:off x="6632027" y="2514373"/>
        <a:ext cx="2404468" cy="979103"/>
      </dsp:txXfrm>
    </dsp:sp>
    <dsp:sp modelId="{C08F0EFC-93B7-48BE-AE1F-1A90FD1520EB}">
      <dsp:nvSpPr>
        <dsp:cNvPr id="0" name=""/>
        <dsp:cNvSpPr/>
      </dsp:nvSpPr>
      <dsp:spPr>
        <a:xfrm>
          <a:off x="166685" y="0"/>
          <a:ext cx="894248" cy="894248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348343C-3BA9-4C01-A7C5-7119C2CC5727}">
      <dsp:nvSpPr>
        <dsp:cNvPr id="0" name=""/>
        <dsp:cNvSpPr/>
      </dsp:nvSpPr>
      <dsp:spPr>
        <a:xfrm>
          <a:off x="1093187" y="0"/>
          <a:ext cx="4307279" cy="894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25400" rIns="508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0" kern="1200" cap="none" dirty="0" smtClean="0">
              <a:latin typeface="Calibri Light" pitchFamily="34" charset="0"/>
              <a:hlinkClick xmlns:r="http://schemas.openxmlformats.org/officeDocument/2006/relationships" r:id=""/>
            </a:rPr>
            <a:t>szekely@kutatopont.hu</a:t>
          </a:r>
          <a:r>
            <a:rPr lang="hu-HU" sz="2000" b="0" kern="1200" cap="none" dirty="0" smtClean="0">
              <a:latin typeface="Calibri Light" pitchFamily="34" charset="0"/>
            </a:rPr>
            <a:t>  </a:t>
          </a:r>
          <a:endParaRPr lang="hu-HU" sz="2000" kern="1200" dirty="0">
            <a:latin typeface="Calibri Light" pitchFamily="34" charset="0"/>
          </a:endParaRPr>
        </a:p>
      </dsp:txBody>
      <dsp:txXfrm>
        <a:off x="1093187" y="0"/>
        <a:ext cx="4307279" cy="894248"/>
      </dsp:txXfrm>
    </dsp:sp>
    <dsp:sp modelId="{F555684C-78B2-41C2-A8E6-25E953A23D45}">
      <dsp:nvSpPr>
        <dsp:cNvPr id="0" name=""/>
        <dsp:cNvSpPr/>
      </dsp:nvSpPr>
      <dsp:spPr>
        <a:xfrm>
          <a:off x="166685" y="1055210"/>
          <a:ext cx="894248" cy="894248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EA8D602-D366-4572-B720-A0D5E1C0CFA8}">
      <dsp:nvSpPr>
        <dsp:cNvPr id="0" name=""/>
        <dsp:cNvSpPr/>
      </dsp:nvSpPr>
      <dsp:spPr>
        <a:xfrm>
          <a:off x="1093187" y="1055210"/>
          <a:ext cx="4307279" cy="894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25400" rIns="508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b="0" kern="1200" cap="none" dirty="0" smtClean="0">
              <a:latin typeface="Calibri Light" pitchFamily="34" charset="0"/>
              <a:hlinkClick xmlns:r="http://schemas.openxmlformats.org/officeDocument/2006/relationships" r:id=""/>
            </a:rPr>
            <a:t>http://hu.linkedin.com/in/szekelylevente</a:t>
          </a:r>
          <a:r>
            <a:rPr lang="hu-HU" sz="2000" b="0" kern="1200" cap="none" dirty="0" smtClean="0">
              <a:latin typeface="Calibri Light" pitchFamily="34" charset="0"/>
            </a:rPr>
            <a:t> </a:t>
          </a:r>
          <a:endParaRPr lang="hu-HU" sz="2000" kern="1200" dirty="0">
            <a:latin typeface="Calibri Light" pitchFamily="34" charset="0"/>
          </a:endParaRPr>
        </a:p>
      </dsp:txBody>
      <dsp:txXfrm>
        <a:off x="1093187" y="1055210"/>
        <a:ext cx="4307279" cy="8942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5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5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r">
              <a:defRPr sz="1200"/>
            </a:lvl1pPr>
          </a:lstStyle>
          <a:p>
            <a:fld id="{9D484369-F087-B144-B63B-3372EFEB40FE}" type="datetimeFigureOut">
              <a:rPr lang="en-US" smtClean="0"/>
              <a:pPr/>
              <a:t>5/12/2016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3315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3315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r">
              <a:defRPr sz="1200"/>
            </a:lvl1pPr>
          </a:lstStyle>
          <a:p>
            <a:fld id="{CEB34A9B-A345-704E-85EB-1ABEDB9D64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6687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5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5"/>
          </a:xfrm>
          <a:prstGeom prst="rect">
            <a:avLst/>
          </a:prstGeom>
        </p:spPr>
        <p:txBody>
          <a:bodyPr vert="horz" lIns="90343" tIns="45171" rIns="90343" bIns="45171" rtlCol="0"/>
          <a:lstStyle>
            <a:lvl1pPr algn="r">
              <a:defRPr sz="1200"/>
            </a:lvl1pPr>
          </a:lstStyle>
          <a:p>
            <a:fld id="{836DA2AE-D793-A74C-8872-EBE9D16FBEC2}" type="datetimeFigureOut">
              <a:rPr lang="en-US" smtClean="0"/>
              <a:pPr/>
              <a:t>5/12/2016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43" tIns="45171" rIns="90343" bIns="4517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343" tIns="45171" rIns="90343" bIns="45171" rtlCol="0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3315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3315"/>
          </a:xfrm>
          <a:prstGeom prst="rect">
            <a:avLst/>
          </a:prstGeom>
        </p:spPr>
        <p:txBody>
          <a:bodyPr vert="horz" lIns="90343" tIns="45171" rIns="90343" bIns="45171" rtlCol="0" anchor="b"/>
          <a:lstStyle>
            <a:lvl1pPr algn="r">
              <a:defRPr sz="1200"/>
            </a:lvl1pPr>
          </a:lstStyle>
          <a:p>
            <a:fld id="{190ED53B-3EB6-9E45-A952-E25A17FC75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2246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ezentáció címold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852" y="3106372"/>
            <a:ext cx="4298147" cy="37516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6000" y="2026800"/>
            <a:ext cx="6231600" cy="132120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/>
            </a:lvl1pPr>
          </a:lstStyle>
          <a:p>
            <a:r>
              <a:rPr lang="en-US" dirty="0" smtClean="0"/>
              <a:t>D</a:t>
            </a:r>
            <a:r>
              <a:rPr lang="hu-HU" dirty="0" smtClean="0"/>
              <a:t>okumentum címe</a:t>
            </a:r>
            <a:br>
              <a:rPr lang="hu-HU" dirty="0" smtClean="0"/>
            </a:br>
            <a:r>
              <a:rPr lang="hu-HU" dirty="0" smtClean="0"/>
              <a:t>ami lehet kétsoros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0" y="3381354"/>
            <a:ext cx="6231600" cy="13176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900" kern="1200" spc="100">
                <a:solidFill>
                  <a:schemeClr val="tx2"/>
                </a:solidFill>
                <a:latin typeface="Museo 300"/>
              </a:defRPr>
            </a:lvl1pPr>
            <a:lvl2pPr marL="5158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74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63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9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94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10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26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 smtClean="0"/>
              <a:t>Időszak: Dátum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026372"/>
            <a:ext cx="180000" cy="2160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44"/>
          <a:stretch/>
        </p:blipFill>
        <p:spPr>
          <a:xfrm>
            <a:off x="7772479" y="197334"/>
            <a:ext cx="2088000" cy="1438381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586" y="6334992"/>
            <a:ext cx="1407164" cy="239548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 anchor="ctr" anchorCtr="1">
            <a:noAutofit/>
          </a:bodyPr>
          <a:lstStyle/>
          <a:p>
            <a:r>
              <a:rPr lang="en-US" sz="800" dirty="0" smtClean="0">
                <a:solidFill>
                  <a:schemeClr val="bg1"/>
                </a:solidFill>
                <a:latin typeface="Museo 700 Regular"/>
                <a:cs typeface="Museo 700 Regular"/>
              </a:rPr>
              <a:t>WWW.KUTATOPONT.HU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2095188" y="6334992"/>
            <a:ext cx="2740040" cy="2395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800" cap="all" dirty="0" smtClean="0">
                <a:solidFill>
                  <a:schemeClr val="tx1">
                    <a:lumMod val="75000"/>
                  </a:schemeClr>
                </a:solidFill>
                <a:latin typeface="Museo 300 Regular"/>
                <a:cs typeface="Museo 700 Regular"/>
              </a:rPr>
              <a:t>+36 </a:t>
            </a:r>
            <a:r>
              <a:rPr lang="hu-HU" sz="800" cap="all" dirty="0" smtClean="0">
                <a:solidFill>
                  <a:schemeClr val="tx1">
                    <a:lumMod val="75000"/>
                  </a:schemeClr>
                </a:solidFill>
                <a:latin typeface="Museo 300 Regular"/>
                <a:cs typeface="Museo 700 Regular"/>
              </a:rPr>
              <a:t>20</a:t>
            </a:r>
            <a:r>
              <a:rPr lang="en-US" sz="800" cap="all" dirty="0" smtClean="0">
                <a:solidFill>
                  <a:schemeClr val="tx1">
                    <a:lumMod val="75000"/>
                  </a:schemeClr>
                </a:solidFill>
                <a:latin typeface="Museo 300 Regular"/>
                <a:cs typeface="Museo 700 Regular"/>
              </a:rPr>
              <a:t> 2</a:t>
            </a:r>
            <a:r>
              <a:rPr lang="hu-HU" sz="800" cap="all" dirty="0" smtClean="0">
                <a:solidFill>
                  <a:schemeClr val="tx1">
                    <a:lumMod val="75000"/>
                  </a:schemeClr>
                </a:solidFill>
                <a:latin typeface="Museo 300 Regular"/>
                <a:cs typeface="Museo 700 Regular"/>
              </a:rPr>
              <a:t>25</a:t>
            </a:r>
            <a:r>
              <a:rPr lang="en-US" sz="800" cap="all" dirty="0" smtClean="0">
                <a:solidFill>
                  <a:schemeClr val="tx1">
                    <a:lumMod val="75000"/>
                  </a:schemeClr>
                </a:solidFill>
                <a:latin typeface="Museo 300 Regular"/>
                <a:cs typeface="Museo 700 Regular"/>
              </a:rPr>
              <a:t> </a:t>
            </a:r>
            <a:r>
              <a:rPr lang="hu-HU" sz="800" cap="all" dirty="0" smtClean="0">
                <a:solidFill>
                  <a:schemeClr val="tx1">
                    <a:lumMod val="75000"/>
                  </a:schemeClr>
                </a:solidFill>
                <a:latin typeface="Museo 300 Regular"/>
                <a:cs typeface="Museo 700 Regular"/>
              </a:rPr>
              <a:t>9590</a:t>
            </a:r>
            <a:r>
              <a:rPr lang="en-US" sz="800" cap="all" dirty="0" smtClean="0">
                <a:solidFill>
                  <a:schemeClr val="tx1">
                    <a:lumMod val="75000"/>
                  </a:schemeClr>
                </a:solidFill>
                <a:latin typeface="Museo 300 Regular"/>
                <a:cs typeface="Museo 700 Regular"/>
              </a:rPr>
              <a:t> </a:t>
            </a:r>
            <a:r>
              <a:rPr lang="en-US" sz="800" cap="all" dirty="0" smtClean="0">
                <a:solidFill>
                  <a:schemeClr val="accent1"/>
                </a:solidFill>
                <a:latin typeface="Museo 300 Regular"/>
                <a:cs typeface="Museo 700 Regular"/>
              </a:rPr>
              <a:t>  |    </a:t>
            </a:r>
            <a:r>
              <a:rPr lang="en-US" sz="800" cap="all" dirty="0" smtClean="0">
                <a:solidFill>
                  <a:schemeClr val="tx1">
                    <a:lumMod val="75000"/>
                  </a:schemeClr>
                </a:solidFill>
                <a:latin typeface="Museo 300 Regular"/>
                <a:cs typeface="Museo 700 Regular"/>
              </a:rPr>
              <a:t>info@kutatopont.hu</a:t>
            </a:r>
          </a:p>
        </p:txBody>
      </p:sp>
    </p:spTree>
    <p:extLst>
      <p:ext uri="{BB962C8B-B14F-4D97-AF65-F5344CB8AC3E}">
        <p14:creationId xmlns:p14="http://schemas.microsoft.com/office/powerpoint/2010/main" val="428367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zöveges old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6800" y="644400"/>
            <a:ext cx="6415200" cy="946800"/>
          </a:xfrm>
        </p:spPr>
        <p:txBody>
          <a:bodyPr anchor="t" anchorCtr="0">
            <a:normAutofit/>
          </a:bodyPr>
          <a:lstStyle>
            <a:lvl1pPr>
              <a:lnSpc>
                <a:spcPts val="3700"/>
              </a:lnSpc>
              <a:defRPr sz="3000"/>
            </a:lvl1pPr>
          </a:lstStyle>
          <a:p>
            <a:r>
              <a:rPr lang="hu-HU" dirty="0" smtClean="0"/>
              <a:t>Oldalcím</a:t>
            </a:r>
            <a:br>
              <a:rPr lang="hu-HU" dirty="0" smtClean="0"/>
            </a:br>
            <a:r>
              <a:rPr lang="hu-HU" dirty="0" smtClean="0"/>
              <a:t>ami lehet kétsoros is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44000" cy="1512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86800" y="1787525"/>
            <a:ext cx="8784213" cy="4256088"/>
          </a:xfrm>
        </p:spPr>
        <p:txBody>
          <a:bodyPr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702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ét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801" y="644400"/>
            <a:ext cx="5108706" cy="946800"/>
          </a:xfrm>
        </p:spPr>
        <p:txBody>
          <a:bodyPr/>
          <a:lstStyle/>
          <a:p>
            <a:r>
              <a:rPr lang="hu-HU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144000" cy="1512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2"/>
          </p:nvPr>
        </p:nvSpPr>
        <p:spPr>
          <a:xfrm>
            <a:off x="575586" y="1767016"/>
            <a:ext cx="4212314" cy="4276725"/>
          </a:xfrm>
        </p:spPr>
        <p:txBody>
          <a:bodyPr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13" name="Content Placeholder 10"/>
          <p:cNvSpPr>
            <a:spLocks noGrp="1"/>
          </p:cNvSpPr>
          <p:nvPr>
            <p:ph sz="quarter" idx="13"/>
          </p:nvPr>
        </p:nvSpPr>
        <p:spPr>
          <a:xfrm>
            <a:off x="5137665" y="1767016"/>
            <a:ext cx="4212314" cy="4276725"/>
          </a:xfrm>
        </p:spPr>
        <p:txBody>
          <a:bodyPr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911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ét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801" y="644400"/>
            <a:ext cx="5108706" cy="946800"/>
          </a:xfrm>
        </p:spPr>
        <p:txBody>
          <a:bodyPr/>
          <a:lstStyle/>
          <a:p>
            <a:r>
              <a:rPr lang="hu-HU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144000" cy="1512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Content Placeholder 10"/>
          <p:cNvSpPr>
            <a:spLocks noGrp="1"/>
          </p:cNvSpPr>
          <p:nvPr>
            <p:ph sz="quarter" idx="13"/>
          </p:nvPr>
        </p:nvSpPr>
        <p:spPr>
          <a:xfrm>
            <a:off x="414670" y="1767016"/>
            <a:ext cx="8935309" cy="4276725"/>
          </a:xfrm>
        </p:spPr>
        <p:txBody>
          <a:bodyPr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76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zöveges old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6800" y="644400"/>
            <a:ext cx="6415200" cy="946800"/>
          </a:xfrm>
        </p:spPr>
        <p:txBody>
          <a:bodyPr anchor="t" anchorCtr="0">
            <a:normAutofit/>
          </a:bodyPr>
          <a:lstStyle>
            <a:lvl1pPr>
              <a:lnSpc>
                <a:spcPts val="3700"/>
              </a:lnSpc>
              <a:defRPr sz="3000"/>
            </a:lvl1pPr>
          </a:lstStyle>
          <a:p>
            <a:r>
              <a:rPr lang="hu-HU" dirty="0" smtClean="0"/>
              <a:t>Oldalcím</a:t>
            </a:r>
            <a:br>
              <a:rPr lang="hu-HU" dirty="0" smtClean="0"/>
            </a:br>
            <a:r>
              <a:rPr lang="hu-HU" dirty="0" smtClean="0"/>
              <a:t>ami lehet kétsoros is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44000" cy="1512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86800" y="1787525"/>
            <a:ext cx="8784213" cy="4256088"/>
          </a:xfrm>
        </p:spPr>
        <p:txBody>
          <a:bodyPr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447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ét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801" y="644400"/>
            <a:ext cx="5108706" cy="946800"/>
          </a:xfrm>
        </p:spPr>
        <p:txBody>
          <a:bodyPr/>
          <a:lstStyle/>
          <a:p>
            <a:r>
              <a:rPr lang="hu-HU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144000" cy="1512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2"/>
          </p:nvPr>
        </p:nvSpPr>
        <p:spPr>
          <a:xfrm>
            <a:off x="575586" y="1767016"/>
            <a:ext cx="4212314" cy="4276725"/>
          </a:xfrm>
        </p:spPr>
        <p:txBody>
          <a:bodyPr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13" name="Content Placeholder 10"/>
          <p:cNvSpPr>
            <a:spLocks noGrp="1"/>
          </p:cNvSpPr>
          <p:nvPr>
            <p:ph sz="quarter" idx="13"/>
          </p:nvPr>
        </p:nvSpPr>
        <p:spPr>
          <a:xfrm>
            <a:off x="5137665" y="1767016"/>
            <a:ext cx="4212314" cy="4276725"/>
          </a:xfrm>
        </p:spPr>
        <p:txBody>
          <a:bodyPr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49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ét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108" y="-4186"/>
            <a:ext cx="6600808" cy="946800"/>
          </a:xfrm>
        </p:spPr>
        <p:txBody>
          <a:bodyPr/>
          <a:lstStyle/>
          <a:p>
            <a:r>
              <a:rPr lang="hu-HU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144000" cy="1512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Content Placeholder 10"/>
          <p:cNvSpPr>
            <a:spLocks noGrp="1"/>
          </p:cNvSpPr>
          <p:nvPr>
            <p:ph sz="quarter" idx="13"/>
          </p:nvPr>
        </p:nvSpPr>
        <p:spPr>
          <a:xfrm>
            <a:off x="414670" y="1529822"/>
            <a:ext cx="8935309" cy="4276725"/>
          </a:xfrm>
        </p:spPr>
        <p:txBody>
          <a:bodyPr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97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Prezentáció címold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852" y="3106372"/>
            <a:ext cx="4298147" cy="37516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6000" y="2026800"/>
            <a:ext cx="6231600" cy="132120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/>
            </a:lvl1pPr>
          </a:lstStyle>
          <a:p>
            <a:r>
              <a:rPr lang="en-US" dirty="0" smtClean="0"/>
              <a:t>D</a:t>
            </a:r>
            <a:r>
              <a:rPr lang="hu-HU" dirty="0" smtClean="0"/>
              <a:t>okumentum címe</a:t>
            </a:r>
            <a:br>
              <a:rPr lang="hu-HU" dirty="0" smtClean="0"/>
            </a:br>
            <a:r>
              <a:rPr lang="hu-HU" dirty="0" smtClean="0"/>
              <a:t>ami lehet kétsoros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0" y="3381354"/>
            <a:ext cx="6231600" cy="13176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900" kern="1200" spc="100">
                <a:solidFill>
                  <a:schemeClr val="tx2"/>
                </a:solidFill>
                <a:latin typeface="Museo 300"/>
              </a:defRPr>
            </a:lvl1pPr>
            <a:lvl2pPr marL="5158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74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63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9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94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10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26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 smtClean="0"/>
              <a:t>Időszak: Dátum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026372"/>
            <a:ext cx="180000" cy="2160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44"/>
          <a:stretch/>
        </p:blipFill>
        <p:spPr>
          <a:xfrm>
            <a:off x="7772479" y="197334"/>
            <a:ext cx="2088000" cy="1438381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586" y="6334992"/>
            <a:ext cx="1407164" cy="239548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 anchor="ctr" anchorCtr="1">
            <a:noAutofit/>
          </a:bodyPr>
          <a:lstStyle/>
          <a:p>
            <a:r>
              <a:rPr lang="en-US" sz="800" dirty="0" smtClean="0">
                <a:solidFill>
                  <a:schemeClr val="bg1"/>
                </a:solidFill>
                <a:latin typeface="Museo 700 Regular"/>
                <a:cs typeface="Museo 700 Regular"/>
              </a:rPr>
              <a:t>WWW.KUTATOPONT.HU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2095188" y="6334992"/>
            <a:ext cx="2740040" cy="2395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800" cap="all" dirty="0" smtClean="0">
                <a:solidFill>
                  <a:schemeClr val="tx1">
                    <a:lumMod val="75000"/>
                  </a:schemeClr>
                </a:solidFill>
                <a:latin typeface="Museo 300 Regular"/>
                <a:cs typeface="Museo 700 Regular"/>
              </a:rPr>
              <a:t>+36 </a:t>
            </a:r>
            <a:r>
              <a:rPr lang="hu-HU" sz="800" cap="all" dirty="0" smtClean="0">
                <a:solidFill>
                  <a:schemeClr val="tx1">
                    <a:lumMod val="75000"/>
                  </a:schemeClr>
                </a:solidFill>
                <a:latin typeface="Museo 300 Regular"/>
                <a:cs typeface="Museo 700 Regular"/>
              </a:rPr>
              <a:t>20</a:t>
            </a:r>
            <a:r>
              <a:rPr lang="en-US" sz="800" cap="all" dirty="0" smtClean="0">
                <a:solidFill>
                  <a:schemeClr val="tx1">
                    <a:lumMod val="75000"/>
                  </a:schemeClr>
                </a:solidFill>
                <a:latin typeface="Museo 300 Regular"/>
                <a:cs typeface="Museo 700 Regular"/>
              </a:rPr>
              <a:t> 2</a:t>
            </a:r>
            <a:r>
              <a:rPr lang="hu-HU" sz="800" cap="all" dirty="0" smtClean="0">
                <a:solidFill>
                  <a:schemeClr val="tx1">
                    <a:lumMod val="75000"/>
                  </a:schemeClr>
                </a:solidFill>
                <a:latin typeface="Museo 300 Regular"/>
                <a:cs typeface="Museo 700 Regular"/>
              </a:rPr>
              <a:t>25</a:t>
            </a:r>
            <a:r>
              <a:rPr lang="en-US" sz="800" cap="all" dirty="0" smtClean="0">
                <a:solidFill>
                  <a:schemeClr val="tx1">
                    <a:lumMod val="75000"/>
                  </a:schemeClr>
                </a:solidFill>
                <a:latin typeface="Museo 300 Regular"/>
                <a:cs typeface="Museo 700 Regular"/>
              </a:rPr>
              <a:t> </a:t>
            </a:r>
            <a:r>
              <a:rPr lang="hu-HU" sz="800" cap="all" dirty="0" smtClean="0">
                <a:solidFill>
                  <a:schemeClr val="tx1">
                    <a:lumMod val="75000"/>
                  </a:schemeClr>
                </a:solidFill>
                <a:latin typeface="Museo 300 Regular"/>
                <a:cs typeface="Museo 700 Regular"/>
              </a:rPr>
              <a:t>9590</a:t>
            </a:r>
            <a:r>
              <a:rPr lang="en-US" sz="800" cap="all" dirty="0" smtClean="0">
                <a:solidFill>
                  <a:schemeClr val="tx1">
                    <a:lumMod val="75000"/>
                  </a:schemeClr>
                </a:solidFill>
                <a:latin typeface="Museo 300 Regular"/>
                <a:cs typeface="Museo 700 Regular"/>
              </a:rPr>
              <a:t> </a:t>
            </a:r>
            <a:r>
              <a:rPr lang="en-US" sz="800" cap="all" dirty="0" smtClean="0">
                <a:solidFill>
                  <a:schemeClr val="accent1"/>
                </a:solidFill>
                <a:latin typeface="Museo 300 Regular"/>
                <a:cs typeface="Museo 700 Regular"/>
              </a:rPr>
              <a:t>  |    </a:t>
            </a:r>
            <a:r>
              <a:rPr lang="en-US" sz="800" cap="all" dirty="0" smtClean="0">
                <a:solidFill>
                  <a:schemeClr val="tx1">
                    <a:lumMod val="75000"/>
                  </a:schemeClr>
                </a:solidFill>
                <a:latin typeface="Museo 300 Regular"/>
                <a:cs typeface="Museo 700 Regular"/>
              </a:rPr>
              <a:t>info@kutatopont.hu</a:t>
            </a:r>
          </a:p>
        </p:txBody>
      </p:sp>
    </p:spTree>
    <p:extLst>
      <p:ext uri="{BB962C8B-B14F-4D97-AF65-F5344CB8AC3E}">
        <p14:creationId xmlns:p14="http://schemas.microsoft.com/office/powerpoint/2010/main" val="338988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átold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87" y="4813434"/>
            <a:ext cx="2212893" cy="1438381"/>
          </a:xfrm>
          <a:prstGeom prst="rect">
            <a:avLst/>
          </a:prstGeom>
        </p:spPr>
      </p:pic>
      <p:sp>
        <p:nvSpPr>
          <p:cNvPr id="21" name="Rectangle 20"/>
          <p:cNvSpPr/>
          <p:nvPr userDrawn="1"/>
        </p:nvSpPr>
        <p:spPr>
          <a:xfrm>
            <a:off x="1" y="4922481"/>
            <a:ext cx="144000" cy="123893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4761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46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 userDrawn="1"/>
        </p:nvSpPr>
        <p:spPr>
          <a:xfrm>
            <a:off x="2065473" y="5670104"/>
            <a:ext cx="1400961" cy="4231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476147" rtl="0" eaLnBrk="1" fontAlgn="auto" latinLnBrk="0" hangingPunct="1">
              <a:lnSpc>
                <a:spcPts val="110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31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itchFamily="34" charset="0"/>
                <a:ea typeface="+mn-ea"/>
                <a:cs typeface="Museo 500"/>
              </a:rPr>
              <a:t>Kutatópont</a:t>
            </a:r>
            <a:r>
              <a:rPr kumimoji="0" lang="en-US" sz="831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itchFamily="34" charset="0"/>
                <a:ea typeface="+mn-ea"/>
                <a:cs typeface="Museo 500"/>
              </a:rPr>
              <a:t> Kft.</a:t>
            </a:r>
          </a:p>
          <a:p>
            <a:pPr marL="0" marR="0" lvl="0" indent="0" algn="l" defTabSz="476147" rtl="0" eaLnBrk="1" fontAlgn="auto" latinLnBrk="0" hangingPunct="1">
              <a:lnSpc>
                <a:spcPts val="110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31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itchFamily="34" charset="0"/>
                <a:ea typeface="+mn-ea"/>
                <a:cs typeface="Museo 300 Regular"/>
              </a:rPr>
              <a:t>1132 Budapest </a:t>
            </a:r>
            <a:endParaRPr kumimoji="0" lang="hu-HU" sz="831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 Light" pitchFamily="34" charset="0"/>
              <a:ea typeface="+mn-ea"/>
              <a:cs typeface="Museo 300 Regular"/>
            </a:endParaRPr>
          </a:p>
          <a:p>
            <a:pPr marL="0" marR="0" lvl="0" indent="0" algn="l" defTabSz="476147" rtl="0" eaLnBrk="1" fontAlgn="auto" latinLnBrk="0" hangingPunct="1">
              <a:lnSpc>
                <a:spcPts val="110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31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itchFamily="34" charset="0"/>
                <a:ea typeface="+mn-ea"/>
                <a:cs typeface="Museo 300 Regular"/>
              </a:rPr>
              <a:t>Váci</a:t>
            </a:r>
            <a:r>
              <a:rPr kumimoji="0" lang="en-US" sz="831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itchFamily="34" charset="0"/>
                <a:ea typeface="+mn-ea"/>
                <a:cs typeface="Museo 300 Regular"/>
              </a:rPr>
              <a:t> </a:t>
            </a:r>
            <a:r>
              <a:rPr kumimoji="0" lang="en-US" sz="831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itchFamily="34" charset="0"/>
                <a:ea typeface="+mn-ea"/>
                <a:cs typeface="Museo 300 Regular"/>
              </a:rPr>
              <a:t>út</a:t>
            </a:r>
            <a:r>
              <a:rPr kumimoji="0" lang="en-US" sz="831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itchFamily="34" charset="0"/>
                <a:ea typeface="+mn-ea"/>
                <a:cs typeface="Museo 300 Regular"/>
              </a:rPr>
              <a:t> 18. 3. </a:t>
            </a:r>
            <a:r>
              <a:rPr kumimoji="0" lang="en-US" sz="831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itchFamily="34" charset="0"/>
                <a:ea typeface="+mn-ea"/>
                <a:cs typeface="Museo 300 Regular"/>
              </a:rPr>
              <a:t>emelet</a:t>
            </a:r>
            <a:endParaRPr kumimoji="0" lang="en-US" sz="831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 Light" pitchFamily="34" charset="0"/>
              <a:ea typeface="+mn-ea"/>
              <a:cs typeface="Museo 300 Regular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852" y="3106372"/>
            <a:ext cx="4298147" cy="3751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14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103163" tIns="51581" rIns="103163" bIns="51581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103163" tIns="51581" rIns="103163" bIns="51581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Kamásli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103163" tIns="51581" rIns="103163" bIns="51581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FB943-23C5-6F46-B419-8DB15E4922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6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dt="0"/>
  <p:txStyles>
    <p:titleStyle>
      <a:lvl1pPr algn="l" defTabSz="515813" rtl="0" eaLnBrk="1" latinLnBrk="0" hangingPunct="1">
        <a:lnSpc>
          <a:spcPts val="3700"/>
        </a:lnSpc>
        <a:spcBef>
          <a:spcPct val="0"/>
        </a:spcBef>
        <a:buNone/>
        <a:defRPr sz="3000" b="0" i="0" kern="1200" cap="all" spc="100">
          <a:solidFill>
            <a:schemeClr val="tx1"/>
          </a:solidFill>
          <a:latin typeface="Museo Sans 500"/>
          <a:ea typeface="+mj-ea"/>
          <a:cs typeface="Museo Sans 500"/>
        </a:defRPr>
      </a:lvl1pPr>
    </p:titleStyle>
    <p:bodyStyle>
      <a:lvl1pPr marL="0" indent="0" algn="l" defTabSz="515813" rtl="0" eaLnBrk="1" latinLnBrk="0" hangingPunct="1">
        <a:lnSpc>
          <a:spcPts val="2600"/>
        </a:lnSpc>
        <a:spcBef>
          <a:spcPts val="0"/>
        </a:spcBef>
        <a:buFontTx/>
        <a:buNone/>
        <a:defRPr sz="1800" b="0" i="0" kern="1200" cap="all" spc="100" baseline="0">
          <a:solidFill>
            <a:schemeClr val="tx1"/>
          </a:solidFill>
          <a:latin typeface="Museo Sans 500"/>
          <a:ea typeface="+mn-ea"/>
          <a:cs typeface="Museo Sans 500"/>
        </a:defRPr>
      </a:lvl1pPr>
      <a:lvl2pPr marL="0" indent="0" algn="l" defTabSz="515813" rtl="0" eaLnBrk="1" latinLnBrk="0" hangingPunct="1">
        <a:lnSpc>
          <a:spcPts val="1900"/>
        </a:lnSpc>
        <a:spcBef>
          <a:spcPts val="0"/>
        </a:spcBef>
        <a:buFontTx/>
        <a:buNone/>
        <a:defRPr sz="1200" b="0" i="0" kern="1200" cap="none">
          <a:solidFill>
            <a:schemeClr val="tx1"/>
          </a:solidFill>
          <a:latin typeface="Museo Sans 300"/>
          <a:ea typeface="+mn-ea"/>
          <a:cs typeface="Museo Sans 500"/>
        </a:defRPr>
      </a:lvl2pPr>
      <a:lvl3pPr marL="568800" indent="-257907" algn="l" defTabSz="515813" rtl="0" eaLnBrk="1" latinLnBrk="0" hangingPunct="1">
        <a:lnSpc>
          <a:spcPts val="3000"/>
        </a:lnSpc>
        <a:spcBef>
          <a:spcPts val="0"/>
        </a:spcBef>
        <a:buClr>
          <a:schemeClr val="accent1"/>
        </a:buClr>
        <a:buFont typeface="Arial"/>
        <a:buChar char="•"/>
        <a:defRPr sz="1800" b="0" i="0" kern="1200" baseline="0">
          <a:solidFill>
            <a:schemeClr val="tx1"/>
          </a:solidFill>
          <a:latin typeface="Museo Sans 500"/>
          <a:ea typeface="+mn-ea"/>
          <a:cs typeface="Museo Sans 500"/>
        </a:defRPr>
      </a:lvl3pPr>
      <a:lvl4pPr marL="363600" indent="-257907" algn="l" defTabSz="515813" rtl="0" eaLnBrk="1" latinLnBrk="0" hangingPunct="1">
        <a:lnSpc>
          <a:spcPts val="1900"/>
        </a:lnSpc>
        <a:spcBef>
          <a:spcPts val="0"/>
        </a:spcBef>
        <a:buClr>
          <a:schemeClr val="accent1"/>
        </a:buClr>
        <a:buFont typeface="Arial"/>
        <a:buChar char="•"/>
        <a:defRPr sz="12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0" indent="0" algn="l" defTabSz="515813" rtl="0" eaLnBrk="1" latinLnBrk="0" hangingPunct="1">
        <a:lnSpc>
          <a:spcPts val="1900"/>
        </a:lnSpc>
        <a:spcBef>
          <a:spcPts val="0"/>
        </a:spcBef>
        <a:buFontTx/>
        <a:buNone/>
        <a:defRPr sz="1200" b="0" i="0" kern="1200" baseline="0">
          <a:solidFill>
            <a:schemeClr val="accent1"/>
          </a:solidFill>
          <a:latin typeface="Museo Sans 500"/>
          <a:ea typeface="+mn-ea"/>
          <a:cs typeface="Museo Sans 500"/>
        </a:defRPr>
      </a:lvl5pPr>
      <a:lvl6pPr marL="2836972" indent="-257907" algn="l" defTabSz="51581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52785" indent="-257907" algn="l" defTabSz="51581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68598" indent="-257907" algn="l" defTabSz="51581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84411" indent="-257907" algn="l" defTabSz="51581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5813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1626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7439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3252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9065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4878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10691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26504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6800" y="644400"/>
            <a:ext cx="7200000" cy="946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D</a:t>
            </a:r>
            <a:r>
              <a:rPr lang="hu-HU" dirty="0" smtClean="0"/>
              <a:t>okumentum címe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6800" y="1944001"/>
            <a:ext cx="8823900" cy="430153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hu-HU" dirty="0" smtClean="0"/>
              <a:t>Alcímek</a:t>
            </a:r>
          </a:p>
          <a:p>
            <a:pPr lvl="1"/>
            <a:r>
              <a:rPr lang="hu-HU" dirty="0" smtClean="0"/>
              <a:t>Normál kenyérszöveg</a:t>
            </a:r>
          </a:p>
          <a:p>
            <a:pPr lvl="2"/>
            <a:r>
              <a:rPr lang="en-US" dirty="0" smtClean="0"/>
              <a:t>N</a:t>
            </a:r>
            <a:r>
              <a:rPr lang="hu-HU" dirty="0" smtClean="0"/>
              <a:t>agy bulletpont</a:t>
            </a:r>
          </a:p>
          <a:p>
            <a:pPr lvl="3"/>
            <a:r>
              <a:rPr lang="hu-HU" dirty="0" smtClean="0"/>
              <a:t>Kis bulletpont</a:t>
            </a:r>
          </a:p>
          <a:p>
            <a:pPr lvl="4"/>
            <a:r>
              <a:rPr lang="hu-HU" dirty="0" smtClean="0"/>
              <a:t>Kiemelés</a:t>
            </a:r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322914" y="209094"/>
            <a:ext cx="5174324" cy="42197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ctr" defTabSz="515813" rtl="0" eaLnBrk="1" latinLnBrk="0" hangingPunct="1"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5813" algn="l" defTabSz="515813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626" algn="l" defTabSz="515813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439" algn="l" defTabSz="515813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3252" algn="l" defTabSz="515813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9065" algn="l" defTabSz="515813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878" algn="l" defTabSz="515813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691" algn="l" defTabSz="515813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6504" algn="l" defTabSz="515813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800" b="0" i="0" cap="all" spc="100" dirty="0" smtClean="0">
                <a:solidFill>
                  <a:schemeClr val="tx1"/>
                </a:solidFill>
                <a:latin typeface="Museo 300 Regular"/>
                <a:cs typeface="Museo 300 Regular"/>
              </a:rPr>
              <a:t>Ökumenikus</a:t>
            </a:r>
            <a:r>
              <a:rPr lang="hu-HU" sz="800" b="0" i="0" cap="all" spc="100" baseline="0" dirty="0" smtClean="0">
                <a:solidFill>
                  <a:schemeClr val="tx1"/>
                </a:solidFill>
                <a:latin typeface="Museo 300 Regular"/>
                <a:cs typeface="Museo 300 Regular"/>
              </a:rPr>
              <a:t> segélyszervezet</a:t>
            </a:r>
            <a:r>
              <a:rPr lang="hu-HU" sz="800" b="0" i="0" cap="all" spc="100" dirty="0" smtClean="0">
                <a:solidFill>
                  <a:schemeClr val="tx1"/>
                </a:solidFill>
                <a:latin typeface="Museo 300 Regular"/>
                <a:cs typeface="Museo 300 Regular"/>
              </a:rPr>
              <a:t> </a:t>
            </a:r>
            <a:r>
              <a:rPr lang="hu-HU" sz="800" b="0" i="0" cap="all" spc="100" baseline="0" dirty="0" smtClean="0">
                <a:solidFill>
                  <a:schemeClr val="tx1"/>
                </a:solidFill>
                <a:latin typeface="Museo 300 Regular"/>
                <a:cs typeface="Museo 300 Regular"/>
              </a:rPr>
              <a:t>     </a:t>
            </a:r>
            <a:r>
              <a:rPr lang="hu-HU" sz="800" b="0" i="0" cap="all" spc="100" dirty="0" smtClean="0">
                <a:solidFill>
                  <a:schemeClr val="accent1"/>
                </a:solidFill>
                <a:latin typeface="Museo 300 Regular"/>
                <a:cs typeface="Museo 300 Regular"/>
              </a:rPr>
              <a:t>2016.</a:t>
            </a:r>
            <a:r>
              <a:rPr lang="hu-HU" sz="800" b="0" i="0" cap="all" spc="100" baseline="0" dirty="0" smtClean="0">
                <a:solidFill>
                  <a:schemeClr val="accent1"/>
                </a:solidFill>
                <a:latin typeface="Museo 300 Regular"/>
                <a:cs typeface="Museo 300 Regular"/>
              </a:rPr>
              <a:t> április</a:t>
            </a:r>
            <a:endParaRPr lang="en-US" sz="800" b="0" i="0" cap="all" spc="100" dirty="0">
              <a:solidFill>
                <a:schemeClr val="accent1"/>
              </a:solidFill>
              <a:latin typeface="Museo 300 Regular"/>
              <a:cs typeface="Museo 300 Regular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0712" y="6043741"/>
            <a:ext cx="1899937" cy="814258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575586" y="6334992"/>
            <a:ext cx="1407164" cy="239548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 anchor="ctr" anchorCtr="1">
            <a:noAutofit/>
          </a:bodyPr>
          <a:lstStyle/>
          <a:p>
            <a:r>
              <a:rPr lang="en-US" sz="800" dirty="0" smtClean="0">
                <a:solidFill>
                  <a:schemeClr val="bg1"/>
                </a:solidFill>
                <a:latin typeface="Museo 700 Regular"/>
                <a:cs typeface="Museo 700 Regular"/>
              </a:rPr>
              <a:t>WWW.KUTATOPONT.HU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2095188" y="6334992"/>
            <a:ext cx="2740040" cy="2395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800" cap="all" dirty="0" smtClean="0">
                <a:solidFill>
                  <a:schemeClr val="tx1">
                    <a:lumMod val="75000"/>
                  </a:schemeClr>
                </a:solidFill>
                <a:latin typeface="Museo 300 Regular"/>
                <a:cs typeface="Museo 700 Regular"/>
              </a:rPr>
              <a:t>+36 </a:t>
            </a:r>
            <a:r>
              <a:rPr lang="hu-HU" sz="800" cap="all" dirty="0" smtClean="0">
                <a:solidFill>
                  <a:schemeClr val="tx1">
                    <a:lumMod val="75000"/>
                  </a:schemeClr>
                </a:solidFill>
                <a:latin typeface="Museo 300 Regular"/>
                <a:cs typeface="Museo 700 Regular"/>
              </a:rPr>
              <a:t>20</a:t>
            </a:r>
            <a:r>
              <a:rPr lang="hu-HU" sz="800" cap="all" baseline="0" dirty="0" smtClean="0">
                <a:solidFill>
                  <a:schemeClr val="tx1">
                    <a:lumMod val="75000"/>
                  </a:schemeClr>
                </a:solidFill>
                <a:latin typeface="Museo 300 Regular"/>
                <a:cs typeface="Museo 700 Regular"/>
              </a:rPr>
              <a:t> </a:t>
            </a:r>
            <a:r>
              <a:rPr lang="en-US" sz="800" cap="all" dirty="0" smtClean="0">
                <a:solidFill>
                  <a:schemeClr val="tx1">
                    <a:lumMod val="75000"/>
                  </a:schemeClr>
                </a:solidFill>
                <a:latin typeface="Museo 300 Regular"/>
                <a:cs typeface="Museo 700 Regular"/>
              </a:rPr>
              <a:t>2</a:t>
            </a:r>
            <a:r>
              <a:rPr lang="hu-HU" sz="800" cap="all" dirty="0" smtClean="0">
                <a:solidFill>
                  <a:schemeClr val="tx1">
                    <a:lumMod val="75000"/>
                  </a:schemeClr>
                </a:solidFill>
                <a:latin typeface="Museo 300 Regular"/>
                <a:cs typeface="Museo 700 Regular"/>
              </a:rPr>
              <a:t>25</a:t>
            </a:r>
            <a:r>
              <a:rPr lang="en-US" sz="800" cap="all" dirty="0" smtClean="0">
                <a:solidFill>
                  <a:schemeClr val="tx1">
                    <a:lumMod val="75000"/>
                  </a:schemeClr>
                </a:solidFill>
                <a:latin typeface="Museo 300 Regular"/>
                <a:cs typeface="Museo 700 Regular"/>
              </a:rPr>
              <a:t> </a:t>
            </a:r>
            <a:r>
              <a:rPr lang="hu-HU" sz="800" cap="all" dirty="0" smtClean="0">
                <a:solidFill>
                  <a:schemeClr val="tx1">
                    <a:lumMod val="75000"/>
                  </a:schemeClr>
                </a:solidFill>
                <a:latin typeface="Museo 300 Regular"/>
                <a:cs typeface="Museo 700 Regular"/>
              </a:rPr>
              <a:t>9590</a:t>
            </a:r>
            <a:r>
              <a:rPr lang="en-US" sz="800" cap="all" dirty="0" smtClean="0">
                <a:solidFill>
                  <a:schemeClr val="tx1">
                    <a:lumMod val="75000"/>
                  </a:schemeClr>
                </a:solidFill>
                <a:latin typeface="Museo 300 Regular"/>
                <a:cs typeface="Museo 700 Regular"/>
              </a:rPr>
              <a:t> </a:t>
            </a:r>
            <a:r>
              <a:rPr lang="en-US" sz="800" cap="all" dirty="0" smtClean="0">
                <a:solidFill>
                  <a:schemeClr val="accent1"/>
                </a:solidFill>
                <a:latin typeface="Museo 300 Regular"/>
                <a:cs typeface="Museo 700 Regular"/>
              </a:rPr>
              <a:t>  |    </a:t>
            </a:r>
            <a:r>
              <a:rPr lang="en-US" sz="800" cap="all" dirty="0" smtClean="0">
                <a:solidFill>
                  <a:schemeClr val="tx1">
                    <a:lumMod val="75000"/>
                  </a:schemeClr>
                </a:solidFill>
                <a:latin typeface="Museo 300 Regular"/>
                <a:cs typeface="Museo 700 Regular"/>
              </a:rPr>
              <a:t>info@kutatopont.hu</a:t>
            </a:r>
          </a:p>
        </p:txBody>
      </p:sp>
    </p:spTree>
    <p:extLst>
      <p:ext uri="{BB962C8B-B14F-4D97-AF65-F5344CB8AC3E}">
        <p14:creationId xmlns:p14="http://schemas.microsoft.com/office/powerpoint/2010/main" val="125994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515813" rtl="0" eaLnBrk="1" latinLnBrk="0" hangingPunct="1">
        <a:lnSpc>
          <a:spcPts val="3700"/>
        </a:lnSpc>
        <a:spcBef>
          <a:spcPct val="0"/>
        </a:spcBef>
        <a:buNone/>
        <a:defRPr sz="3000" b="0" i="0" kern="1200" cap="all" spc="100">
          <a:solidFill>
            <a:schemeClr val="tx1"/>
          </a:solidFill>
          <a:latin typeface="Museo Sans 500"/>
          <a:ea typeface="+mj-ea"/>
          <a:cs typeface="Museo Sans 500"/>
        </a:defRPr>
      </a:lvl1pPr>
    </p:titleStyle>
    <p:bodyStyle>
      <a:lvl1pPr marL="0" indent="0" algn="l" defTabSz="515813" rtl="0" eaLnBrk="1" latinLnBrk="0" hangingPunct="1">
        <a:lnSpc>
          <a:spcPts val="2600"/>
        </a:lnSpc>
        <a:spcBef>
          <a:spcPts val="0"/>
        </a:spcBef>
        <a:buFontTx/>
        <a:buNone/>
        <a:defRPr sz="1800" b="0" i="0" kern="1200" cap="all" spc="100" baseline="0">
          <a:solidFill>
            <a:schemeClr val="tx1"/>
          </a:solidFill>
          <a:latin typeface="Museo Sans 500"/>
          <a:ea typeface="+mn-ea"/>
          <a:cs typeface="Museo Sans 500"/>
        </a:defRPr>
      </a:lvl1pPr>
      <a:lvl2pPr marL="0" indent="0" algn="l" defTabSz="515813" rtl="0" eaLnBrk="1" latinLnBrk="0" hangingPunct="1">
        <a:lnSpc>
          <a:spcPts val="1900"/>
        </a:lnSpc>
        <a:spcBef>
          <a:spcPts val="0"/>
        </a:spcBef>
        <a:buFontTx/>
        <a:buNone/>
        <a:defRPr sz="1200" b="0" i="0" kern="1200" cap="none">
          <a:solidFill>
            <a:schemeClr val="tx1"/>
          </a:solidFill>
          <a:latin typeface="Museo Sans 300"/>
          <a:ea typeface="+mn-ea"/>
          <a:cs typeface="Museo Sans 500"/>
        </a:defRPr>
      </a:lvl2pPr>
      <a:lvl3pPr marL="424800" indent="-151200" algn="l" defTabSz="515813" rtl="0" eaLnBrk="1" latinLnBrk="0" hangingPunct="1">
        <a:lnSpc>
          <a:spcPts val="3000"/>
        </a:lnSpc>
        <a:spcBef>
          <a:spcPts val="0"/>
        </a:spcBef>
        <a:buClr>
          <a:schemeClr val="accent1"/>
        </a:buClr>
        <a:buFont typeface="Arial"/>
        <a:buChar char="•"/>
        <a:defRPr sz="1600" b="0" i="0" kern="1200" baseline="0">
          <a:solidFill>
            <a:schemeClr val="tx1"/>
          </a:solidFill>
          <a:latin typeface="Museo Sans 500"/>
          <a:ea typeface="+mn-ea"/>
          <a:cs typeface="Museo Sans 500"/>
        </a:defRPr>
      </a:lvl3pPr>
      <a:lvl4pPr marL="291600" indent="-115200" algn="l" defTabSz="515813" rtl="0" eaLnBrk="1" latinLnBrk="0" hangingPunct="1">
        <a:lnSpc>
          <a:spcPts val="1900"/>
        </a:lnSpc>
        <a:spcBef>
          <a:spcPts val="0"/>
        </a:spcBef>
        <a:buClr>
          <a:schemeClr val="accent1"/>
        </a:buClr>
        <a:buFont typeface="Arial"/>
        <a:buChar char="•"/>
        <a:defRPr sz="12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0" indent="0" algn="l" defTabSz="515813" rtl="0" eaLnBrk="1" latinLnBrk="0" hangingPunct="1">
        <a:lnSpc>
          <a:spcPts val="1900"/>
        </a:lnSpc>
        <a:spcBef>
          <a:spcPts val="0"/>
        </a:spcBef>
        <a:buFontTx/>
        <a:buNone/>
        <a:defRPr sz="1200" b="0" i="0" kern="1200" baseline="0">
          <a:solidFill>
            <a:schemeClr val="accent1"/>
          </a:solidFill>
          <a:latin typeface="Museo Sans 500"/>
          <a:ea typeface="+mn-ea"/>
          <a:cs typeface="Museo Sans 500"/>
        </a:defRPr>
      </a:lvl5pPr>
      <a:lvl6pPr marL="2836972" indent="-257907" algn="l" defTabSz="51581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52785" indent="-257907" algn="l" defTabSz="51581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68598" indent="-257907" algn="l" defTabSz="51581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84411" indent="-257907" algn="l" defTabSz="51581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5813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1626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7439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3252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9065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4878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10691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26504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6800" y="644400"/>
            <a:ext cx="7200000" cy="946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D</a:t>
            </a:r>
            <a:r>
              <a:rPr lang="hu-HU" dirty="0" smtClean="0"/>
              <a:t>okumentum címe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6800" y="1944001"/>
            <a:ext cx="8823900" cy="430153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hu-HU" dirty="0" smtClean="0"/>
              <a:t>Alcímek</a:t>
            </a:r>
          </a:p>
          <a:p>
            <a:pPr lvl="1"/>
            <a:r>
              <a:rPr lang="hu-HU" dirty="0" smtClean="0"/>
              <a:t>Normál kenyérszöveg</a:t>
            </a:r>
          </a:p>
          <a:p>
            <a:pPr lvl="2"/>
            <a:r>
              <a:rPr lang="en-US" dirty="0" smtClean="0"/>
              <a:t>N</a:t>
            </a:r>
            <a:r>
              <a:rPr lang="hu-HU" dirty="0" smtClean="0"/>
              <a:t>agy bulletpont</a:t>
            </a:r>
          </a:p>
          <a:p>
            <a:pPr lvl="3"/>
            <a:r>
              <a:rPr lang="hu-HU" dirty="0" smtClean="0"/>
              <a:t>Kis bulletpont</a:t>
            </a:r>
          </a:p>
          <a:p>
            <a:pPr lvl="4"/>
            <a:r>
              <a:rPr lang="hu-HU" dirty="0" smtClean="0"/>
              <a:t>Kiemelés</a:t>
            </a:r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322914" y="209094"/>
            <a:ext cx="5174324" cy="42197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ctr" defTabSz="515813" rtl="0" eaLnBrk="1" latinLnBrk="0" hangingPunct="1"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5813" algn="l" defTabSz="515813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1626" algn="l" defTabSz="515813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7439" algn="l" defTabSz="515813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63252" algn="l" defTabSz="515813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9065" algn="l" defTabSz="515813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4878" algn="l" defTabSz="515813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10691" algn="l" defTabSz="515813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6504" algn="l" defTabSz="515813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800" b="0" i="0" cap="all" spc="100" dirty="0" smtClean="0">
                <a:solidFill>
                  <a:schemeClr val="tx1"/>
                </a:solidFill>
                <a:latin typeface="Museo 300 Regular"/>
                <a:cs typeface="Museo 300 Regular"/>
              </a:rPr>
              <a:t>Ökumenikus</a:t>
            </a:r>
            <a:r>
              <a:rPr lang="hu-HU" sz="800" b="0" i="0" cap="all" spc="100" baseline="0" dirty="0" smtClean="0">
                <a:solidFill>
                  <a:schemeClr val="tx1"/>
                </a:solidFill>
                <a:latin typeface="Museo 300 Regular"/>
                <a:cs typeface="Museo 300 Regular"/>
              </a:rPr>
              <a:t> segélyszervezet</a:t>
            </a:r>
            <a:r>
              <a:rPr lang="hu-HU" sz="800" b="0" i="0" cap="all" spc="100" dirty="0" smtClean="0">
                <a:solidFill>
                  <a:schemeClr val="tx1"/>
                </a:solidFill>
                <a:latin typeface="Museo 300 Regular"/>
                <a:cs typeface="Museo 300 Regular"/>
              </a:rPr>
              <a:t> </a:t>
            </a:r>
            <a:r>
              <a:rPr lang="hu-HU" sz="800" b="0" i="0" cap="all" spc="100" baseline="0" dirty="0" smtClean="0">
                <a:solidFill>
                  <a:schemeClr val="tx1"/>
                </a:solidFill>
                <a:latin typeface="Museo 300 Regular"/>
                <a:cs typeface="Museo 300 Regular"/>
              </a:rPr>
              <a:t>     </a:t>
            </a:r>
            <a:r>
              <a:rPr lang="hu-HU" sz="800" b="0" i="0" cap="all" spc="100" dirty="0" smtClean="0">
                <a:solidFill>
                  <a:schemeClr val="accent1"/>
                </a:solidFill>
                <a:latin typeface="Museo 300 Regular"/>
                <a:cs typeface="Museo 300 Regular"/>
              </a:rPr>
              <a:t>2016.</a:t>
            </a:r>
            <a:r>
              <a:rPr lang="hu-HU" sz="800" b="0" i="0" cap="all" spc="100" baseline="0" dirty="0" smtClean="0">
                <a:solidFill>
                  <a:schemeClr val="accent1"/>
                </a:solidFill>
                <a:latin typeface="Museo 300 Regular"/>
                <a:cs typeface="Museo 300 Regular"/>
              </a:rPr>
              <a:t> április</a:t>
            </a:r>
            <a:endParaRPr lang="en-US" sz="800" b="0" i="0" cap="all" spc="100" dirty="0">
              <a:solidFill>
                <a:schemeClr val="accent1"/>
              </a:solidFill>
              <a:latin typeface="Museo 300 Regular"/>
              <a:cs typeface="Museo 300 Regular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0712" y="6043741"/>
            <a:ext cx="1899937" cy="814258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575586" y="6334992"/>
            <a:ext cx="1407164" cy="239548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 anchor="ctr" anchorCtr="1">
            <a:noAutofit/>
          </a:bodyPr>
          <a:lstStyle/>
          <a:p>
            <a:r>
              <a:rPr lang="en-US" sz="800" dirty="0" smtClean="0">
                <a:solidFill>
                  <a:srgbClr val="FFFFFF"/>
                </a:solidFill>
                <a:latin typeface="Museo 700 Regular"/>
                <a:cs typeface="Museo 700 Regular"/>
              </a:rPr>
              <a:t>WWW.KUTATOPONT.HU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2095188" y="6334992"/>
            <a:ext cx="2740040" cy="2395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800" cap="all" dirty="0" smtClean="0">
                <a:solidFill>
                  <a:srgbClr val="444444">
                    <a:lumMod val="75000"/>
                  </a:srgbClr>
                </a:solidFill>
                <a:latin typeface="Museo 300 Regular"/>
                <a:cs typeface="Museo 700 Regular"/>
              </a:rPr>
              <a:t>+36 </a:t>
            </a:r>
            <a:r>
              <a:rPr lang="hu-HU" sz="800" cap="all" dirty="0" smtClean="0">
                <a:solidFill>
                  <a:srgbClr val="444444">
                    <a:lumMod val="75000"/>
                  </a:srgbClr>
                </a:solidFill>
                <a:latin typeface="Museo 300 Regular"/>
                <a:cs typeface="Museo 700 Regular"/>
              </a:rPr>
              <a:t>20</a:t>
            </a:r>
            <a:r>
              <a:rPr lang="en-US" sz="800" cap="all" dirty="0" smtClean="0">
                <a:solidFill>
                  <a:srgbClr val="444444">
                    <a:lumMod val="75000"/>
                  </a:srgbClr>
                </a:solidFill>
                <a:latin typeface="Museo 300 Regular"/>
                <a:cs typeface="Museo 700 Regular"/>
              </a:rPr>
              <a:t> 2</a:t>
            </a:r>
            <a:r>
              <a:rPr lang="hu-HU" sz="800" cap="all" dirty="0" smtClean="0">
                <a:solidFill>
                  <a:srgbClr val="444444">
                    <a:lumMod val="75000"/>
                  </a:srgbClr>
                </a:solidFill>
                <a:latin typeface="Museo 300 Regular"/>
                <a:cs typeface="Museo 700 Regular"/>
              </a:rPr>
              <a:t>25</a:t>
            </a:r>
            <a:r>
              <a:rPr lang="en-US" sz="800" cap="all" dirty="0" smtClean="0">
                <a:solidFill>
                  <a:srgbClr val="444444">
                    <a:lumMod val="75000"/>
                  </a:srgbClr>
                </a:solidFill>
                <a:latin typeface="Museo 300 Regular"/>
                <a:cs typeface="Museo 700 Regular"/>
              </a:rPr>
              <a:t> </a:t>
            </a:r>
            <a:r>
              <a:rPr lang="hu-HU" sz="800" cap="all" dirty="0" smtClean="0">
                <a:solidFill>
                  <a:srgbClr val="444444">
                    <a:lumMod val="75000"/>
                  </a:srgbClr>
                </a:solidFill>
                <a:latin typeface="Museo 300 Regular"/>
                <a:cs typeface="Museo 700 Regular"/>
              </a:rPr>
              <a:t>9590</a:t>
            </a:r>
            <a:r>
              <a:rPr lang="en-US" sz="800" cap="all" dirty="0" smtClean="0">
                <a:solidFill>
                  <a:srgbClr val="444444">
                    <a:lumMod val="75000"/>
                  </a:srgbClr>
                </a:solidFill>
                <a:latin typeface="Museo 300 Regular"/>
                <a:cs typeface="Museo 700 Regular"/>
              </a:rPr>
              <a:t> </a:t>
            </a:r>
            <a:r>
              <a:rPr lang="en-US" sz="800" cap="all" dirty="0" smtClean="0">
                <a:solidFill>
                  <a:srgbClr val="E1461F"/>
                </a:solidFill>
                <a:latin typeface="Museo 300 Regular"/>
                <a:cs typeface="Museo 700 Regular"/>
              </a:rPr>
              <a:t>  |    </a:t>
            </a:r>
            <a:r>
              <a:rPr lang="en-US" sz="800" cap="all" dirty="0" smtClean="0">
                <a:solidFill>
                  <a:srgbClr val="444444">
                    <a:lumMod val="75000"/>
                  </a:srgbClr>
                </a:solidFill>
                <a:latin typeface="Museo 300 Regular"/>
                <a:cs typeface="Museo 700 Regular"/>
              </a:rPr>
              <a:t>info@kutatopont.hu</a:t>
            </a:r>
          </a:p>
        </p:txBody>
      </p:sp>
    </p:spTree>
    <p:extLst>
      <p:ext uri="{BB962C8B-B14F-4D97-AF65-F5344CB8AC3E}">
        <p14:creationId xmlns:p14="http://schemas.microsoft.com/office/powerpoint/2010/main" val="3117308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2" r:id="rId5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515813" rtl="0" eaLnBrk="1" latinLnBrk="0" hangingPunct="1">
        <a:lnSpc>
          <a:spcPts val="3700"/>
        </a:lnSpc>
        <a:spcBef>
          <a:spcPct val="0"/>
        </a:spcBef>
        <a:buNone/>
        <a:defRPr sz="3000" b="0" i="0" kern="1200" cap="all" spc="100">
          <a:solidFill>
            <a:schemeClr val="tx1"/>
          </a:solidFill>
          <a:latin typeface="Museo Sans 500"/>
          <a:ea typeface="+mj-ea"/>
          <a:cs typeface="Museo Sans 500"/>
        </a:defRPr>
      </a:lvl1pPr>
    </p:titleStyle>
    <p:bodyStyle>
      <a:lvl1pPr marL="0" indent="0" algn="l" defTabSz="515813" rtl="0" eaLnBrk="1" latinLnBrk="0" hangingPunct="1">
        <a:lnSpc>
          <a:spcPts val="2600"/>
        </a:lnSpc>
        <a:spcBef>
          <a:spcPts val="0"/>
        </a:spcBef>
        <a:buFontTx/>
        <a:buNone/>
        <a:defRPr sz="1800" b="0" i="0" kern="1200" cap="all" spc="100" baseline="0">
          <a:solidFill>
            <a:schemeClr val="tx1"/>
          </a:solidFill>
          <a:latin typeface="Museo Sans 500"/>
          <a:ea typeface="+mn-ea"/>
          <a:cs typeface="Museo Sans 500"/>
        </a:defRPr>
      </a:lvl1pPr>
      <a:lvl2pPr marL="0" indent="0" algn="l" defTabSz="515813" rtl="0" eaLnBrk="1" latinLnBrk="0" hangingPunct="1">
        <a:lnSpc>
          <a:spcPts val="1900"/>
        </a:lnSpc>
        <a:spcBef>
          <a:spcPts val="0"/>
        </a:spcBef>
        <a:buFontTx/>
        <a:buNone/>
        <a:defRPr sz="1200" b="0" i="0" kern="1200" cap="none">
          <a:solidFill>
            <a:schemeClr val="tx1"/>
          </a:solidFill>
          <a:latin typeface="Museo Sans 300"/>
          <a:ea typeface="+mn-ea"/>
          <a:cs typeface="Museo Sans 500"/>
        </a:defRPr>
      </a:lvl2pPr>
      <a:lvl3pPr marL="424800" indent="-151200" algn="l" defTabSz="515813" rtl="0" eaLnBrk="1" latinLnBrk="0" hangingPunct="1">
        <a:lnSpc>
          <a:spcPts val="3000"/>
        </a:lnSpc>
        <a:spcBef>
          <a:spcPts val="0"/>
        </a:spcBef>
        <a:buClr>
          <a:schemeClr val="accent1"/>
        </a:buClr>
        <a:buFont typeface="Arial"/>
        <a:buChar char="•"/>
        <a:defRPr sz="1600" b="0" i="0" kern="1200" baseline="0">
          <a:solidFill>
            <a:schemeClr val="tx1"/>
          </a:solidFill>
          <a:latin typeface="Museo Sans 500"/>
          <a:ea typeface="+mn-ea"/>
          <a:cs typeface="Museo Sans 500"/>
        </a:defRPr>
      </a:lvl3pPr>
      <a:lvl4pPr marL="291600" indent="-115200" algn="l" defTabSz="515813" rtl="0" eaLnBrk="1" latinLnBrk="0" hangingPunct="1">
        <a:lnSpc>
          <a:spcPts val="1900"/>
        </a:lnSpc>
        <a:spcBef>
          <a:spcPts val="0"/>
        </a:spcBef>
        <a:buClr>
          <a:schemeClr val="accent1"/>
        </a:buClr>
        <a:buFont typeface="Arial"/>
        <a:buChar char="•"/>
        <a:defRPr sz="12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0" indent="0" algn="l" defTabSz="515813" rtl="0" eaLnBrk="1" latinLnBrk="0" hangingPunct="1">
        <a:lnSpc>
          <a:spcPts val="1900"/>
        </a:lnSpc>
        <a:spcBef>
          <a:spcPts val="0"/>
        </a:spcBef>
        <a:buFontTx/>
        <a:buNone/>
        <a:defRPr sz="1200" b="0" i="0" kern="1200" baseline="0">
          <a:solidFill>
            <a:schemeClr val="accent1"/>
          </a:solidFill>
          <a:latin typeface="Museo Sans 500"/>
          <a:ea typeface="+mn-ea"/>
          <a:cs typeface="Museo Sans 500"/>
        </a:defRPr>
      </a:lvl5pPr>
      <a:lvl6pPr marL="2836972" indent="-257907" algn="l" defTabSz="51581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52785" indent="-257907" algn="l" defTabSz="51581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68598" indent="-257907" algn="l" defTabSz="51581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84411" indent="-257907" algn="l" defTabSz="51581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5813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1626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7439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3252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9065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94878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10691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26504" algn="l" defTabSz="51581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76000" y="1576039"/>
            <a:ext cx="6231600" cy="1321200"/>
          </a:xfrm>
        </p:spPr>
        <p:txBody>
          <a:bodyPr/>
          <a:lstStyle/>
          <a:p>
            <a:r>
              <a:rPr lang="hu-HU" dirty="0" smtClean="0"/>
              <a:t>gyermekvédelem</a:t>
            </a:r>
            <a:endParaRPr lang="en-US" dirty="0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75785"/>
            <a:ext cx="3935409" cy="1803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20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 helye 2"/>
          <p:cNvSpPr txBox="1">
            <a:spLocks/>
          </p:cNvSpPr>
          <p:nvPr/>
        </p:nvSpPr>
        <p:spPr>
          <a:xfrm>
            <a:off x="1424609" y="1628800"/>
            <a:ext cx="7276365" cy="914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515813" rtl="0" eaLnBrk="1" latinLnBrk="0" hangingPunct="1">
              <a:lnSpc>
                <a:spcPts val="2600"/>
              </a:lnSpc>
              <a:spcBef>
                <a:spcPts val="0"/>
              </a:spcBef>
              <a:buFontTx/>
              <a:buNone/>
              <a:defRPr sz="1800" b="0" i="0" kern="1200" cap="all" spc="100" baseline="0">
                <a:solidFill>
                  <a:schemeClr val="tx1"/>
                </a:solidFill>
                <a:latin typeface="Museo Sans 500"/>
                <a:ea typeface="+mn-ea"/>
                <a:cs typeface="Museo Sans 500"/>
              </a:defRPr>
            </a:lvl1pPr>
            <a:lvl2pPr marL="0" indent="0" algn="l" defTabSz="515813" rtl="0" eaLnBrk="1" latinLnBrk="0" hangingPunct="1">
              <a:lnSpc>
                <a:spcPts val="1900"/>
              </a:lnSpc>
              <a:spcBef>
                <a:spcPts val="0"/>
              </a:spcBef>
              <a:buFontTx/>
              <a:buNone/>
              <a:defRPr sz="1200" b="0" i="0" kern="1200" cap="none">
                <a:solidFill>
                  <a:schemeClr val="tx1"/>
                </a:solidFill>
                <a:latin typeface="Museo Sans 300"/>
                <a:ea typeface="+mn-ea"/>
                <a:cs typeface="Museo Sans 500"/>
              </a:defRPr>
            </a:lvl2pPr>
            <a:lvl3pPr marL="568800" indent="-257907" algn="l" defTabSz="515813" rtl="0" eaLnBrk="1" latinLnBrk="0" hangingPunct="1">
              <a:lnSpc>
                <a:spcPts val="3000"/>
              </a:lnSpc>
              <a:spcBef>
                <a:spcPts val="0"/>
              </a:spcBef>
              <a:buClr>
                <a:schemeClr val="accent1"/>
              </a:buClr>
              <a:buFont typeface="Arial"/>
              <a:buChar char="•"/>
              <a:defRPr sz="1800" b="0" i="0" kern="1200" baseline="0">
                <a:solidFill>
                  <a:schemeClr val="tx1"/>
                </a:solidFill>
                <a:latin typeface="Museo Sans 500"/>
                <a:ea typeface="+mn-ea"/>
                <a:cs typeface="Museo Sans 500"/>
              </a:defRPr>
            </a:lvl3pPr>
            <a:lvl4pPr marL="363600" indent="-257907" algn="l" defTabSz="515813" rtl="0" eaLnBrk="1" latinLnBrk="0" hangingPunct="1">
              <a:lnSpc>
                <a:spcPts val="1900"/>
              </a:lnSpc>
              <a:spcBef>
                <a:spcPts val="0"/>
              </a:spcBef>
              <a:buClr>
                <a:schemeClr val="accent1"/>
              </a:buClr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4pPr>
            <a:lvl5pPr marL="0" indent="0" algn="l" defTabSz="515813" rtl="0" eaLnBrk="1" latinLnBrk="0" hangingPunct="1">
              <a:lnSpc>
                <a:spcPts val="1900"/>
              </a:lnSpc>
              <a:spcBef>
                <a:spcPts val="0"/>
              </a:spcBef>
              <a:buFontTx/>
              <a:buNone/>
              <a:defRPr sz="1200" b="0" i="0" kern="1200" baseline="0">
                <a:solidFill>
                  <a:schemeClr val="accent1"/>
                </a:solidFill>
                <a:latin typeface="Museo Sans 500"/>
                <a:ea typeface="+mn-ea"/>
                <a:cs typeface="Museo Sans 500"/>
              </a:defRPr>
            </a:lvl5pPr>
            <a:lvl6pPr marL="2836972" indent="-257907" algn="l" defTabSz="515813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52785" indent="-257907" algn="l" defTabSz="515813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68598" indent="-257907" algn="l" defTabSz="515813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84411" indent="-257907" algn="l" defTabSz="515813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4400" dirty="0">
                <a:latin typeface="Calibri Light" pitchFamily="34" charset="0"/>
              </a:rPr>
              <a:t>Köszönöm a figyelmet!</a:t>
            </a:r>
            <a:endParaRPr lang="hu-HU" sz="4400" dirty="0">
              <a:latin typeface="Calibri Light" pitchFamily="34" charset="0"/>
            </a:endParaRPr>
          </a:p>
        </p:txBody>
      </p:sp>
      <p:graphicFrame>
        <p:nvGraphicFramePr>
          <p:cNvPr id="7" name="Diagram 6"/>
          <p:cNvGraphicFramePr/>
          <p:nvPr>
            <p:extLst/>
          </p:nvPr>
        </p:nvGraphicFramePr>
        <p:xfrm>
          <a:off x="381000" y="2561276"/>
          <a:ext cx="9036496" cy="3643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699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33180736"/>
              </p:ext>
            </p:extLst>
          </p:nvPr>
        </p:nvGraphicFramePr>
        <p:xfrm>
          <a:off x="586801" y="1219200"/>
          <a:ext cx="8844582" cy="4746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7098" y="645252"/>
            <a:ext cx="9307600" cy="6755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515813" rtl="0" eaLnBrk="1" latinLnBrk="0" hangingPunct="1">
              <a:lnSpc>
                <a:spcPts val="3700"/>
              </a:lnSpc>
              <a:spcBef>
                <a:spcPct val="0"/>
              </a:spcBef>
              <a:buNone/>
              <a:defRPr sz="3000" b="0" i="0" kern="1200" cap="all" spc="100">
                <a:solidFill>
                  <a:schemeClr val="tx1"/>
                </a:solidFill>
                <a:latin typeface="Museo Sans 500"/>
                <a:ea typeface="+mj-ea"/>
                <a:cs typeface="Museo Sans 500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hu-HU" sz="3200" cap="none" dirty="0" smtClean="0"/>
              <a:t>A kutatás háttere</a:t>
            </a:r>
            <a:endParaRPr lang="en-US" sz="3200" cap="none" dirty="0"/>
          </a:p>
        </p:txBody>
      </p:sp>
    </p:spTree>
    <p:extLst>
      <p:ext uri="{BB962C8B-B14F-4D97-AF65-F5344CB8AC3E}">
        <p14:creationId xmlns:p14="http://schemas.microsoft.com/office/powerpoint/2010/main" val="416109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ábláza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582737"/>
              </p:ext>
            </p:extLst>
          </p:nvPr>
        </p:nvGraphicFramePr>
        <p:xfrm>
          <a:off x="9025808" y="1994596"/>
          <a:ext cx="650580" cy="37013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0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3904">
                <a:tc>
                  <a:txBody>
                    <a:bodyPr/>
                    <a:lstStyle/>
                    <a:p>
                      <a:pPr marL="0" algn="ctr" defTabSz="515813" rtl="0" eaLnBrk="1" fontAlgn="t" latinLnBrk="0" hangingPunct="1"/>
                      <a:r>
                        <a:rPr lang="hu-HU" sz="1200" b="1" i="0" kern="1200" cap="none" spc="100" dirty="0" smtClean="0">
                          <a:solidFill>
                            <a:schemeClr val="tx1"/>
                          </a:solidFill>
                          <a:latin typeface="Museo Sans 500"/>
                          <a:ea typeface="+mj-ea"/>
                          <a:cs typeface="Museo Sans 500"/>
                        </a:rPr>
                        <a:t>Átlag=</a:t>
                      </a:r>
                      <a:endParaRPr lang="hu-HU" sz="1200" b="1" i="0" kern="1200" cap="none" spc="100" dirty="0">
                        <a:solidFill>
                          <a:schemeClr val="tx1"/>
                        </a:solidFill>
                        <a:latin typeface="Museo Sans 500"/>
                        <a:ea typeface="+mj-ea"/>
                        <a:cs typeface="Museo Sans 50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490">
                <a:tc>
                  <a:txBody>
                    <a:bodyPr/>
                    <a:lstStyle/>
                    <a:p>
                      <a:pPr algn="ctr" fontAlgn="t"/>
                      <a:r>
                        <a:rPr lang="hu-HU" sz="1200" b="1" i="0" kern="1200" cap="none" spc="100" dirty="0">
                          <a:solidFill>
                            <a:schemeClr val="tx1"/>
                          </a:solidFill>
                          <a:latin typeface="Museo Sans 500"/>
                          <a:ea typeface="+mj-ea"/>
                          <a:cs typeface="Museo Sans 500"/>
                        </a:rPr>
                        <a:t>2,27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490">
                <a:tc>
                  <a:txBody>
                    <a:bodyPr/>
                    <a:lstStyle/>
                    <a:p>
                      <a:pPr algn="ctr" fontAlgn="t"/>
                      <a:r>
                        <a:rPr lang="hu-HU" sz="1200" b="1" i="0" kern="1200" cap="none" spc="100" dirty="0">
                          <a:solidFill>
                            <a:schemeClr val="tx1"/>
                          </a:solidFill>
                          <a:latin typeface="Museo Sans 500"/>
                          <a:ea typeface="+mj-ea"/>
                          <a:cs typeface="Museo Sans 500"/>
                        </a:rPr>
                        <a:t>2,50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490">
                <a:tc>
                  <a:txBody>
                    <a:bodyPr/>
                    <a:lstStyle/>
                    <a:p>
                      <a:pPr algn="ctr" fontAlgn="t"/>
                      <a:r>
                        <a:rPr lang="hu-HU" sz="1200" b="1" i="0" kern="1200" cap="none" spc="100" dirty="0">
                          <a:solidFill>
                            <a:schemeClr val="tx1"/>
                          </a:solidFill>
                          <a:latin typeface="Museo Sans 500"/>
                          <a:ea typeface="+mj-ea"/>
                          <a:cs typeface="Museo Sans 500"/>
                        </a:rPr>
                        <a:t>2,59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3490">
                <a:tc>
                  <a:txBody>
                    <a:bodyPr/>
                    <a:lstStyle/>
                    <a:p>
                      <a:pPr algn="ctr" fontAlgn="t"/>
                      <a:r>
                        <a:rPr lang="hu-HU" sz="1200" b="1" i="0" kern="1200" cap="none" spc="100" dirty="0">
                          <a:solidFill>
                            <a:schemeClr val="tx1"/>
                          </a:solidFill>
                          <a:latin typeface="Museo Sans 500"/>
                          <a:ea typeface="+mj-ea"/>
                          <a:cs typeface="Museo Sans 500"/>
                        </a:rPr>
                        <a:t>3,76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490">
                <a:tc>
                  <a:txBody>
                    <a:bodyPr/>
                    <a:lstStyle/>
                    <a:p>
                      <a:pPr algn="ctr" fontAlgn="t"/>
                      <a:r>
                        <a:rPr lang="hu-HU" sz="1200" b="1" i="0" kern="1200" cap="none" spc="100" dirty="0">
                          <a:solidFill>
                            <a:schemeClr val="tx1"/>
                          </a:solidFill>
                          <a:latin typeface="Museo Sans 500"/>
                          <a:ea typeface="+mj-ea"/>
                          <a:cs typeface="Museo Sans 500"/>
                        </a:rPr>
                        <a:t>3,93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rtalom hely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6373359"/>
              </p:ext>
            </p:extLst>
          </p:nvPr>
        </p:nvGraphicFramePr>
        <p:xfrm>
          <a:off x="207098" y="1745211"/>
          <a:ext cx="9144000" cy="4212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églalap 4"/>
          <p:cNvSpPr/>
          <p:nvPr/>
        </p:nvSpPr>
        <p:spPr>
          <a:xfrm>
            <a:off x="-1" y="1519219"/>
            <a:ext cx="9736667" cy="27699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hu-HU" sz="1200" b="1" kern="0" dirty="0" smtClean="0">
                <a:solidFill>
                  <a:srgbClr val="863333"/>
                </a:solidFill>
                <a:latin typeface="Museo Sans 500"/>
              </a:rPr>
              <a:t>Kérdés: </a:t>
            </a:r>
            <a:r>
              <a:rPr lang="hu-HU" sz="1200" kern="0" dirty="0">
                <a:solidFill>
                  <a:srgbClr val="863333"/>
                </a:solidFill>
                <a:latin typeface="Museo Sans 500"/>
              </a:rPr>
              <a:t>Ön szerint általában mennyire vannak veszélyben a gyermekek az alábbi közegekben? 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5376" y="5947640"/>
            <a:ext cx="9762187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hu-HU" sz="1100" b="1" kern="0" dirty="0">
                <a:solidFill>
                  <a:srgbClr val="863333"/>
                </a:solidFill>
                <a:latin typeface="Museo Sans 500"/>
              </a:rPr>
              <a:t>Bázis: </a:t>
            </a:r>
            <a:r>
              <a:rPr lang="hu-HU" sz="1100" kern="0" dirty="0">
                <a:solidFill>
                  <a:srgbClr val="863333"/>
                </a:solidFill>
                <a:latin typeface="Museo Sans 500"/>
              </a:rPr>
              <a:t>teljes </a:t>
            </a:r>
            <a:r>
              <a:rPr lang="hu-HU" sz="1100" kern="0" dirty="0" smtClean="0">
                <a:solidFill>
                  <a:srgbClr val="863333"/>
                </a:solidFill>
                <a:latin typeface="Museo Sans 500"/>
              </a:rPr>
              <a:t>minta (N=2000)</a:t>
            </a:r>
            <a:endParaRPr lang="hu-HU" sz="1100" dirty="0">
              <a:solidFill>
                <a:srgbClr val="FFFFFF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7098" y="645252"/>
            <a:ext cx="9307600" cy="6755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515813" rtl="0" eaLnBrk="1" latinLnBrk="0" hangingPunct="1">
              <a:lnSpc>
                <a:spcPts val="3700"/>
              </a:lnSpc>
              <a:spcBef>
                <a:spcPct val="0"/>
              </a:spcBef>
              <a:buNone/>
              <a:defRPr sz="3000" b="0" i="0" kern="1200" cap="all" spc="100">
                <a:solidFill>
                  <a:schemeClr val="tx1"/>
                </a:solidFill>
                <a:latin typeface="Museo Sans 500"/>
                <a:ea typeface="+mj-ea"/>
                <a:cs typeface="Museo Sans 500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hu-HU" sz="3200" cap="none" dirty="0" smtClean="0"/>
              <a:t>Veszélyes közegek</a:t>
            </a:r>
            <a:endParaRPr lang="en-US" sz="3200" cap="none" dirty="0"/>
          </a:p>
        </p:txBody>
      </p:sp>
    </p:spTree>
    <p:extLst>
      <p:ext uri="{BB962C8B-B14F-4D97-AF65-F5344CB8AC3E}">
        <p14:creationId xmlns:p14="http://schemas.microsoft.com/office/powerpoint/2010/main" val="2338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-1" y="1519219"/>
            <a:ext cx="9736667" cy="27699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hu-HU" sz="1200" b="1" kern="0" dirty="0" smtClean="0">
                <a:solidFill>
                  <a:srgbClr val="863333"/>
                </a:solidFill>
                <a:latin typeface="Museo Sans 500"/>
              </a:rPr>
              <a:t>Kérdés: </a:t>
            </a:r>
            <a:r>
              <a:rPr lang="hu-HU" sz="1200" kern="0" dirty="0">
                <a:solidFill>
                  <a:srgbClr val="863333"/>
                </a:solidFill>
                <a:latin typeface="Museo Sans 500"/>
              </a:rPr>
              <a:t>Ön szerint az alábbiak közül mi számít gyermekbántalmazásnak? Annak számít-e Ön szerint… 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5376" y="5947640"/>
            <a:ext cx="9762187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hu-HU" sz="1100" b="1" kern="0" dirty="0">
                <a:solidFill>
                  <a:srgbClr val="863333"/>
                </a:solidFill>
                <a:latin typeface="Museo Sans 500"/>
              </a:rPr>
              <a:t>Bázis: </a:t>
            </a:r>
            <a:r>
              <a:rPr lang="hu-HU" sz="1100" kern="0" dirty="0">
                <a:solidFill>
                  <a:srgbClr val="863333"/>
                </a:solidFill>
                <a:latin typeface="Museo Sans 500"/>
              </a:rPr>
              <a:t>teljes </a:t>
            </a:r>
            <a:r>
              <a:rPr lang="hu-HU" sz="1100" kern="0" dirty="0" smtClean="0">
                <a:solidFill>
                  <a:srgbClr val="863333"/>
                </a:solidFill>
                <a:latin typeface="Museo Sans 500"/>
              </a:rPr>
              <a:t>minta (N=2000)</a:t>
            </a:r>
            <a:endParaRPr lang="hu-HU" sz="1100" dirty="0">
              <a:solidFill>
                <a:srgbClr val="FFFFFF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32669" y="393384"/>
            <a:ext cx="9307600" cy="112583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515813" rtl="0" eaLnBrk="1" latinLnBrk="0" hangingPunct="1">
              <a:lnSpc>
                <a:spcPts val="3700"/>
              </a:lnSpc>
              <a:spcBef>
                <a:spcPct val="0"/>
              </a:spcBef>
              <a:buNone/>
              <a:defRPr sz="3000" b="0" i="0" kern="1200" cap="all" spc="100">
                <a:solidFill>
                  <a:schemeClr val="tx1"/>
                </a:solidFill>
                <a:latin typeface="Museo Sans 500"/>
                <a:ea typeface="+mj-ea"/>
                <a:cs typeface="Museo Sans 500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hu-HU" sz="3200" cap="none" dirty="0" smtClean="0"/>
              <a:t>Gyermekbántalmazás az…</a:t>
            </a:r>
            <a:endParaRPr lang="en-US" sz="3200" cap="none" dirty="0"/>
          </a:p>
        </p:txBody>
      </p:sp>
      <p:graphicFrame>
        <p:nvGraphicFramePr>
          <p:cNvPr id="7" name="Tartalom hely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112336"/>
              </p:ext>
            </p:extLst>
          </p:nvPr>
        </p:nvGraphicFramePr>
        <p:xfrm>
          <a:off x="207098" y="1745211"/>
          <a:ext cx="9144000" cy="4212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243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4532" y="405300"/>
            <a:ext cx="9307600" cy="111391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hu-HU" sz="3200" cap="none" dirty="0" smtClean="0"/>
              <a:t>Gyermekbántalmazás becsült mértéke</a:t>
            </a:r>
            <a:endParaRPr lang="en-US" sz="3200" cap="none" dirty="0"/>
          </a:p>
        </p:txBody>
      </p:sp>
      <p:sp>
        <p:nvSpPr>
          <p:cNvPr id="17" name="Téglalap 16"/>
          <p:cNvSpPr/>
          <p:nvPr/>
        </p:nvSpPr>
        <p:spPr>
          <a:xfrm>
            <a:off x="-1" y="1519219"/>
            <a:ext cx="9736667" cy="27699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hu-HU" sz="1200" b="1" kern="0" dirty="0" smtClean="0">
                <a:solidFill>
                  <a:srgbClr val="863333"/>
                </a:solidFill>
                <a:latin typeface="Museo Sans 500"/>
              </a:rPr>
              <a:t>Kérdés: </a:t>
            </a:r>
            <a:r>
              <a:rPr lang="hu-HU" sz="1200" kern="0" dirty="0">
                <a:solidFill>
                  <a:srgbClr val="863333"/>
                </a:solidFill>
                <a:latin typeface="Museo Sans 500"/>
              </a:rPr>
              <a:t>Mit gondol, a családok mekkora részében fordul elő Magyarországon gyermekbántalmazás? </a:t>
            </a:r>
          </a:p>
        </p:txBody>
      </p:sp>
      <p:sp>
        <p:nvSpPr>
          <p:cNvPr id="18" name="Szövegdoboz 17"/>
          <p:cNvSpPr txBox="1"/>
          <p:nvPr/>
        </p:nvSpPr>
        <p:spPr>
          <a:xfrm>
            <a:off x="5376" y="5947640"/>
            <a:ext cx="9762187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hu-HU" sz="1100" b="1" kern="0" dirty="0">
                <a:solidFill>
                  <a:srgbClr val="863333"/>
                </a:solidFill>
                <a:latin typeface="Museo Sans 500"/>
              </a:rPr>
              <a:t>Bázis: </a:t>
            </a:r>
            <a:r>
              <a:rPr lang="hu-HU" sz="1100" kern="0" dirty="0">
                <a:solidFill>
                  <a:srgbClr val="863333"/>
                </a:solidFill>
                <a:latin typeface="Museo Sans 500"/>
              </a:rPr>
              <a:t>teljes minta (N=2000)</a:t>
            </a:r>
            <a:endParaRPr lang="hu-HU" sz="1100" dirty="0">
              <a:solidFill>
                <a:srgbClr val="FFFFFF"/>
              </a:solidFill>
            </a:endParaRPr>
          </a:p>
        </p:txBody>
      </p:sp>
      <p:graphicFrame>
        <p:nvGraphicFramePr>
          <p:cNvPr id="7" name="Tartalom hely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0641163"/>
              </p:ext>
            </p:extLst>
          </p:nvPr>
        </p:nvGraphicFramePr>
        <p:xfrm>
          <a:off x="309093" y="2006155"/>
          <a:ext cx="9542945" cy="3941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18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zövegdoboz 9"/>
          <p:cNvSpPr txBox="1"/>
          <p:nvPr/>
        </p:nvSpPr>
        <p:spPr>
          <a:xfrm>
            <a:off x="5376" y="5947640"/>
            <a:ext cx="9762187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hu-HU" sz="1100" b="1" kern="0" dirty="0">
                <a:solidFill>
                  <a:srgbClr val="863333"/>
                </a:solidFill>
                <a:latin typeface="Museo Sans 500"/>
              </a:rPr>
              <a:t>Bázis: </a:t>
            </a:r>
            <a:r>
              <a:rPr lang="hu-HU" sz="1100" kern="0" dirty="0">
                <a:solidFill>
                  <a:srgbClr val="863333"/>
                </a:solidFill>
                <a:latin typeface="Museo Sans 500"/>
              </a:rPr>
              <a:t>teljes minta (N=2000)</a:t>
            </a:r>
            <a:endParaRPr lang="hu-HU" sz="1100" dirty="0">
              <a:solidFill>
                <a:srgbClr val="FFFFFF"/>
              </a:solidFill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-1" y="1519219"/>
            <a:ext cx="9736667" cy="27699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hu-HU" sz="1200" b="1" kern="0" dirty="0" smtClean="0">
                <a:solidFill>
                  <a:srgbClr val="863333"/>
                </a:solidFill>
                <a:latin typeface="Museo Sans 500"/>
              </a:rPr>
              <a:t>Kérdés: </a:t>
            </a:r>
            <a:r>
              <a:rPr lang="hu-HU" sz="1200" kern="0" dirty="0">
                <a:solidFill>
                  <a:srgbClr val="863333"/>
                </a:solidFill>
                <a:latin typeface="Museo Sans 500"/>
              </a:rPr>
              <a:t>Ön szerint mennyire fontos – bármilyen formában – foglalkozni Magyarországon a gyermekbántalmazás kérdésével? 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4532" y="721217"/>
            <a:ext cx="9307600" cy="75619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hu-HU" sz="3200" cap="none" dirty="0" smtClean="0"/>
              <a:t>Fontos foglalkozni vele?</a:t>
            </a:r>
            <a:endParaRPr lang="en-US" sz="3200" cap="none" dirty="0"/>
          </a:p>
        </p:txBody>
      </p:sp>
      <p:graphicFrame>
        <p:nvGraphicFramePr>
          <p:cNvPr id="17" name="Tartalom hely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7546592"/>
              </p:ext>
            </p:extLst>
          </p:nvPr>
        </p:nvGraphicFramePr>
        <p:xfrm>
          <a:off x="309093" y="2006155"/>
          <a:ext cx="9542945" cy="3941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20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zövegdoboz 21"/>
          <p:cNvSpPr txBox="1"/>
          <p:nvPr/>
        </p:nvSpPr>
        <p:spPr>
          <a:xfrm>
            <a:off x="5376" y="5947640"/>
            <a:ext cx="9762187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hu-HU" sz="1100" b="1" kern="0" dirty="0">
                <a:solidFill>
                  <a:srgbClr val="863333"/>
                </a:solidFill>
                <a:latin typeface="Museo Sans 500"/>
              </a:rPr>
              <a:t>Bázis: </a:t>
            </a:r>
            <a:r>
              <a:rPr lang="hu-HU" sz="1100" kern="0" dirty="0">
                <a:solidFill>
                  <a:srgbClr val="863333"/>
                </a:solidFill>
                <a:latin typeface="Museo Sans 500"/>
              </a:rPr>
              <a:t>teljes minta (N=2000)</a:t>
            </a:r>
            <a:endParaRPr lang="hu-HU" sz="1100" dirty="0">
              <a:solidFill>
                <a:srgbClr val="FFFFFF"/>
              </a:solidFill>
            </a:endParaRPr>
          </a:p>
        </p:txBody>
      </p:sp>
      <p:sp>
        <p:nvSpPr>
          <p:cNvPr id="23" name="Téglalap 22"/>
          <p:cNvSpPr/>
          <p:nvPr/>
        </p:nvSpPr>
        <p:spPr>
          <a:xfrm>
            <a:off x="-1" y="1519219"/>
            <a:ext cx="9736667" cy="27699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hu-HU" sz="1200" b="1" kern="0" dirty="0" smtClean="0">
                <a:solidFill>
                  <a:srgbClr val="863333"/>
                </a:solidFill>
                <a:latin typeface="Museo Sans 500"/>
              </a:rPr>
              <a:t>Kérdés: </a:t>
            </a:r>
            <a:r>
              <a:rPr lang="hu-HU" sz="1200" kern="0" dirty="0">
                <a:solidFill>
                  <a:srgbClr val="863333"/>
                </a:solidFill>
                <a:latin typeface="Museo Sans 500"/>
              </a:rPr>
              <a:t>Elsősorban mely intézmény feladata segíteni gyermekbántalmazás esetén? </a:t>
            </a:r>
          </a:p>
        </p:txBody>
      </p:sp>
      <p:graphicFrame>
        <p:nvGraphicFramePr>
          <p:cNvPr id="10" name="Tartalom hely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7077730"/>
              </p:ext>
            </p:extLst>
          </p:nvPr>
        </p:nvGraphicFramePr>
        <p:xfrm>
          <a:off x="193721" y="2006155"/>
          <a:ext cx="9542945" cy="3941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93721" y="591940"/>
            <a:ext cx="9307600" cy="92727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hu-HU" sz="3200" cap="none" dirty="0" smtClean="0"/>
              <a:t>Kinek a feladata segíteni?</a:t>
            </a:r>
            <a:endParaRPr lang="en-US" sz="3200" cap="none" dirty="0"/>
          </a:p>
        </p:txBody>
      </p:sp>
    </p:spTree>
    <p:extLst>
      <p:ext uri="{BB962C8B-B14F-4D97-AF65-F5344CB8AC3E}">
        <p14:creationId xmlns:p14="http://schemas.microsoft.com/office/powerpoint/2010/main" val="82290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105826"/>
              </p:ext>
            </p:extLst>
          </p:nvPr>
        </p:nvGraphicFramePr>
        <p:xfrm>
          <a:off x="-1" y="1969746"/>
          <a:ext cx="8770514" cy="3804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5376" y="5947640"/>
            <a:ext cx="9762187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hu-HU" sz="1100" b="1" kern="0" dirty="0">
                <a:solidFill>
                  <a:srgbClr val="863333"/>
                </a:solidFill>
                <a:latin typeface="Museo Sans 500"/>
              </a:rPr>
              <a:t>Bázis: </a:t>
            </a:r>
            <a:r>
              <a:rPr lang="hu-HU" sz="1100" kern="0" dirty="0">
                <a:solidFill>
                  <a:srgbClr val="863333"/>
                </a:solidFill>
                <a:latin typeface="Museo Sans 500"/>
              </a:rPr>
              <a:t>teljes minta (N=2000)</a:t>
            </a:r>
            <a:endParaRPr lang="hu-HU" sz="1100" dirty="0">
              <a:solidFill>
                <a:srgbClr val="FFFFFF"/>
              </a:solidFill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-1" y="1519219"/>
            <a:ext cx="9736667" cy="27699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hu-HU" sz="1200" b="1" kern="0" dirty="0" smtClean="0">
                <a:solidFill>
                  <a:srgbClr val="863333"/>
                </a:solidFill>
                <a:latin typeface="Museo Sans 500"/>
              </a:rPr>
              <a:t>Kérdés: </a:t>
            </a:r>
            <a:r>
              <a:rPr lang="hu-HU" sz="1200" kern="0" dirty="0">
                <a:solidFill>
                  <a:srgbClr val="863333"/>
                </a:solidFill>
                <a:latin typeface="Museo Sans 500"/>
              </a:rPr>
              <a:t>Véleménye szerint a következő intézmények, szervezetek tudnak-e segíteni ilyen esetben? </a:t>
            </a:r>
            <a:endParaRPr lang="hu-HU" sz="1200" b="1" kern="0" dirty="0">
              <a:solidFill>
                <a:srgbClr val="863333"/>
              </a:solidFill>
              <a:latin typeface="Museo Sans 50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07098" y="591940"/>
            <a:ext cx="9307600" cy="92727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hu-HU" sz="3200" cap="none" dirty="0" smtClean="0"/>
              <a:t>Tud-e segíteni?</a:t>
            </a:r>
            <a:endParaRPr lang="en-US" sz="3200" cap="none" dirty="0"/>
          </a:p>
        </p:txBody>
      </p:sp>
    </p:spTree>
    <p:extLst>
      <p:ext uri="{BB962C8B-B14F-4D97-AF65-F5344CB8AC3E}">
        <p14:creationId xmlns:p14="http://schemas.microsoft.com/office/powerpoint/2010/main" val="906249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1810131604"/>
              </p:ext>
            </p:extLst>
          </p:nvPr>
        </p:nvGraphicFramePr>
        <p:xfrm>
          <a:off x="7081462" y="1902816"/>
          <a:ext cx="2824538" cy="4044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églalap 10"/>
          <p:cNvSpPr/>
          <p:nvPr/>
        </p:nvSpPr>
        <p:spPr>
          <a:xfrm>
            <a:off x="-1" y="1519219"/>
            <a:ext cx="9736667" cy="27699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hu-HU" sz="1200" b="1" kern="0" dirty="0" smtClean="0">
                <a:solidFill>
                  <a:srgbClr val="863333"/>
                </a:solidFill>
                <a:latin typeface="Museo Sans 500"/>
              </a:rPr>
              <a:t>Kérdés: </a:t>
            </a:r>
            <a:r>
              <a:rPr lang="hu-HU" sz="1200" kern="0" dirty="0">
                <a:solidFill>
                  <a:srgbClr val="863333"/>
                </a:solidFill>
                <a:latin typeface="Museo Sans 500"/>
              </a:rPr>
              <a:t>Mit tenne, ha tudomására jutna, hogy a szomszédjában rendszeresen bántják a szülők kiskorú gyermekeiket?</a:t>
            </a:r>
          </a:p>
        </p:txBody>
      </p:sp>
      <p:sp>
        <p:nvSpPr>
          <p:cNvPr id="12" name="Szövegdoboz 11"/>
          <p:cNvSpPr txBox="1"/>
          <p:nvPr/>
        </p:nvSpPr>
        <p:spPr>
          <a:xfrm>
            <a:off x="5376" y="5947640"/>
            <a:ext cx="9762187" cy="2616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hu-HU" sz="1100" b="1" kern="0" dirty="0">
                <a:solidFill>
                  <a:srgbClr val="863333"/>
                </a:solidFill>
                <a:latin typeface="Museo Sans 500"/>
              </a:rPr>
              <a:t>Bázis: </a:t>
            </a:r>
            <a:r>
              <a:rPr lang="hu-HU" sz="1100" kern="0" dirty="0">
                <a:solidFill>
                  <a:srgbClr val="863333"/>
                </a:solidFill>
                <a:latin typeface="Museo Sans 500"/>
              </a:rPr>
              <a:t>teljes minta (N=2000)</a:t>
            </a:r>
            <a:endParaRPr lang="hu-HU" sz="1100" dirty="0">
              <a:solidFill>
                <a:srgbClr val="FFFFFF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14532" y="485342"/>
            <a:ext cx="9307600" cy="92727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hu-HU" sz="3200" cap="none" dirty="0" smtClean="0"/>
              <a:t>Mit tenne?</a:t>
            </a:r>
            <a:endParaRPr lang="en-US" sz="3200" cap="none" dirty="0"/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1489003"/>
              </p:ext>
            </p:extLst>
          </p:nvPr>
        </p:nvGraphicFramePr>
        <p:xfrm>
          <a:off x="5376" y="1808853"/>
          <a:ext cx="8936037" cy="4707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Jobbra nyílbuborék 2"/>
          <p:cNvSpPr/>
          <p:nvPr/>
        </p:nvSpPr>
        <p:spPr>
          <a:xfrm>
            <a:off x="5201564" y="3430544"/>
            <a:ext cx="2083284" cy="430887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436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Szövegdoboz 3"/>
          <p:cNvSpPr txBox="1"/>
          <p:nvPr/>
        </p:nvSpPr>
        <p:spPr>
          <a:xfrm>
            <a:off x="5201564" y="3409108"/>
            <a:ext cx="18798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100" b="1" dirty="0" smtClean="0">
                <a:solidFill>
                  <a:schemeClr val="bg1"/>
                </a:solidFill>
                <a:latin typeface="Museo 300"/>
              </a:rPr>
              <a:t>Miért nem tenne semmit?</a:t>
            </a:r>
          </a:p>
          <a:p>
            <a:pPr algn="ctr"/>
            <a:r>
              <a:rPr lang="hu-HU" sz="1100" b="1" dirty="0" smtClean="0">
                <a:solidFill>
                  <a:schemeClr val="bg1"/>
                </a:solidFill>
                <a:latin typeface="Museo 300"/>
              </a:rPr>
              <a:t>(n=220)</a:t>
            </a:r>
            <a:endParaRPr lang="hu-HU" sz="1100" b="1" dirty="0">
              <a:solidFill>
                <a:schemeClr val="bg1"/>
              </a:solidFill>
              <a:latin typeface="Museo 300"/>
            </a:endParaRPr>
          </a:p>
        </p:txBody>
      </p:sp>
    </p:spTree>
    <p:extLst>
      <p:ext uri="{BB962C8B-B14F-4D97-AF65-F5344CB8AC3E}">
        <p14:creationId xmlns:p14="http://schemas.microsoft.com/office/powerpoint/2010/main" val="252179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ímoldal">
  <a:themeElements>
    <a:clrScheme name="KutatoPont">
      <a:dk1>
        <a:srgbClr val="444444"/>
      </a:dk1>
      <a:lt1>
        <a:srgbClr val="FFFFFF"/>
      </a:lt1>
      <a:dk2>
        <a:srgbClr val="555555"/>
      </a:dk2>
      <a:lt2>
        <a:srgbClr val="F2F2EB"/>
      </a:lt2>
      <a:accent1>
        <a:srgbClr val="E1461F"/>
      </a:accent1>
      <a:accent2>
        <a:srgbClr val="3E85C1"/>
      </a:accent2>
      <a:accent3>
        <a:srgbClr val="C1C2BA"/>
      </a:accent3>
      <a:accent4>
        <a:srgbClr val="66A86E"/>
      </a:accent4>
      <a:accent5>
        <a:srgbClr val="F8B222"/>
      </a:accent5>
      <a:accent6>
        <a:srgbClr val="65BADA"/>
      </a:accent6>
      <a:hlink>
        <a:srgbClr val="926995"/>
      </a:hlink>
      <a:folHlink>
        <a:srgbClr val="BF6A5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loldalak">
  <a:themeElements>
    <a:clrScheme name="KutatoPont">
      <a:dk1>
        <a:srgbClr val="444444"/>
      </a:dk1>
      <a:lt1>
        <a:srgbClr val="FFFFFF"/>
      </a:lt1>
      <a:dk2>
        <a:srgbClr val="555555"/>
      </a:dk2>
      <a:lt2>
        <a:srgbClr val="F2F2EB"/>
      </a:lt2>
      <a:accent1>
        <a:srgbClr val="E1461F"/>
      </a:accent1>
      <a:accent2>
        <a:srgbClr val="3E85C1"/>
      </a:accent2>
      <a:accent3>
        <a:srgbClr val="C1C2BA"/>
      </a:accent3>
      <a:accent4>
        <a:srgbClr val="66A86E"/>
      </a:accent4>
      <a:accent5>
        <a:srgbClr val="F8B222"/>
      </a:accent5>
      <a:accent6>
        <a:srgbClr val="65BADA"/>
      </a:accent6>
      <a:hlink>
        <a:srgbClr val="926995"/>
      </a:hlink>
      <a:folHlink>
        <a:srgbClr val="BF6A5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Aloldalak">
  <a:themeElements>
    <a:clrScheme name="KutatoPont">
      <a:dk1>
        <a:srgbClr val="444444"/>
      </a:dk1>
      <a:lt1>
        <a:srgbClr val="FFFFFF"/>
      </a:lt1>
      <a:dk2>
        <a:srgbClr val="555555"/>
      </a:dk2>
      <a:lt2>
        <a:srgbClr val="F2F2EB"/>
      </a:lt2>
      <a:accent1>
        <a:srgbClr val="E1461F"/>
      </a:accent1>
      <a:accent2>
        <a:srgbClr val="3E85C1"/>
      </a:accent2>
      <a:accent3>
        <a:srgbClr val="C1C2BA"/>
      </a:accent3>
      <a:accent4>
        <a:srgbClr val="66A86E"/>
      </a:accent4>
      <a:accent5>
        <a:srgbClr val="F8B222"/>
      </a:accent5>
      <a:accent6>
        <a:srgbClr val="65BADA"/>
      </a:accent6>
      <a:hlink>
        <a:srgbClr val="926995"/>
      </a:hlink>
      <a:folHlink>
        <a:srgbClr val="BF6A5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kutatopont_sablon_2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kutatopont_sablon_2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utatopont_sablon_2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kutatopont_sablon_2">
    <a:majorFont>
      <a:latin typeface="Trebuchet MS"/>
      <a:ea typeface=""/>
      <a:cs typeface=""/>
    </a:majorFont>
    <a:minorFont>
      <a:latin typeface="Trebuchet MS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Kutatópont 1. színösszeállítás">
    <a:dk1>
      <a:srgbClr val="000000"/>
    </a:dk1>
    <a:lt1>
      <a:srgbClr val="FFFFFF"/>
    </a:lt1>
    <a:dk2>
      <a:srgbClr val="000000"/>
    </a:dk2>
    <a:lt2>
      <a:srgbClr val="FFFFFF"/>
    </a:lt2>
    <a:accent1>
      <a:srgbClr val="7D222B"/>
    </a:accent1>
    <a:accent2>
      <a:srgbClr val="1F2958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Turbulencia">
    <a:majorFont>
      <a:latin typeface="Trebuchet MS"/>
      <a:ea typeface=""/>
      <a:cs typeface=""/>
      <a:font script="Jpan" typeface="HGｺﾞｼｯｸM"/>
      <a:font script="Hang" typeface="HY그래픽B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ｺﾞｼｯｸM"/>
      <a:font script="Hang" typeface="HY그래픽M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6970</TotalTime>
  <Words>297</Words>
  <Application>Microsoft Office PowerPoint</Application>
  <PresentationFormat>A4 (210x297 mm)</PresentationFormat>
  <Paragraphs>70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9</vt:i4>
      </vt:variant>
      <vt:variant>
        <vt:lpstr>Téma</vt:lpstr>
      </vt:variant>
      <vt:variant>
        <vt:i4>3</vt:i4>
      </vt:variant>
      <vt:variant>
        <vt:lpstr>Diacímek</vt:lpstr>
      </vt:variant>
      <vt:variant>
        <vt:i4>10</vt:i4>
      </vt:variant>
    </vt:vector>
  </HeadingPairs>
  <TitlesOfParts>
    <vt:vector size="22" baseType="lpstr">
      <vt:lpstr>Arial</vt:lpstr>
      <vt:lpstr>Calibri</vt:lpstr>
      <vt:lpstr>Calibri Light</vt:lpstr>
      <vt:lpstr>Museo 300</vt:lpstr>
      <vt:lpstr>Museo 300 Regular</vt:lpstr>
      <vt:lpstr>Museo 500</vt:lpstr>
      <vt:lpstr>Museo 700 Regular</vt:lpstr>
      <vt:lpstr>Museo Sans 300</vt:lpstr>
      <vt:lpstr>Museo Sans 500</vt:lpstr>
      <vt:lpstr>Címoldal</vt:lpstr>
      <vt:lpstr>Aloldalak</vt:lpstr>
      <vt:lpstr>1_Aloldalak</vt:lpstr>
      <vt:lpstr>gyermekvédelem</vt:lpstr>
      <vt:lpstr>PowerPoint-bemutató</vt:lpstr>
      <vt:lpstr>PowerPoint-bemutató</vt:lpstr>
      <vt:lpstr>PowerPoint-bemutató</vt:lpstr>
      <vt:lpstr>Gyermekbántalmazás becsült mértéke</vt:lpstr>
      <vt:lpstr>Fontos foglalkozni vele?</vt:lpstr>
      <vt:lpstr>Kinek a feladata segíteni?</vt:lpstr>
      <vt:lpstr>Tud-e segíteni?</vt:lpstr>
      <vt:lpstr>Mit tenne?</vt:lpstr>
      <vt:lpstr>PowerPoint-bemutató</vt:lpstr>
    </vt:vector>
  </TitlesOfParts>
  <Company>Kutatópont Kft.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Kutatópont Kft.</dc:creator>
  <cp:lastModifiedBy>Székely Levente</cp:lastModifiedBy>
  <cp:revision>1426</cp:revision>
  <cp:lastPrinted>2016-05-12T08:04:02Z</cp:lastPrinted>
  <dcterms:created xsi:type="dcterms:W3CDTF">2015-08-27T09:43:07Z</dcterms:created>
  <dcterms:modified xsi:type="dcterms:W3CDTF">2016-05-12T08:05:10Z</dcterms:modified>
</cp:coreProperties>
</file>