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27.jpeg" ContentType="image/jpeg"/>
  <Override PartName="/ppt/media/image24.gif" ContentType="image/gif"/>
  <Override PartName="/ppt/media/image10.jpeg" ContentType="image/jpeg"/>
  <Override PartName="/ppt/media/image9.jpeg" ContentType="image/jpeg"/>
  <Override PartName="/ppt/media/image26.gif" ContentType="image/gif"/>
  <Override PartName="/ppt/media/image23.jpeg" ContentType="image/jpeg"/>
  <Override PartName="/ppt/media/image7.jpeg" ContentType="image/jpeg"/>
  <Override PartName="/ppt/media/image2.png" ContentType="image/png"/>
  <Override PartName="/ppt/media/image25.png" ContentType="image/png"/>
  <Override PartName="/ppt/media/image8.jpeg" ContentType="image/jpeg"/>
  <Override PartName="/ppt/media/image1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28.png" ContentType="image/png"/>
  <Override PartName="/ppt/media/image18.jpeg" ContentType="image/jpeg"/>
  <Override PartName="/ppt/media/image5.jpeg" ContentType="image/jpeg"/>
  <Override PartName="/ppt/media/image21.jpeg" ContentType="image/jpeg"/>
  <Override PartName="/ppt/media/image6.jpeg" ContentType="image/jpeg"/>
  <Override PartName="/ppt/media/image22.jpeg" ContentType="image/jpeg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2017. 9. 26.</a:t>
            </a:r>
            <a:endParaRPr b="0" lang="hu-H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hu-H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8903AE4-9EFF-4306-8906-8C6F7E036568}" type="slidenum">
              <a:rPr b="0" lang="hu-H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&lt;szám&gt;</a:t>
            </a:fld>
            <a:endParaRPr b="0" lang="hu-H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  <a:endParaRPr b="0" lang="hu-H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</a:t>
            </a:r>
            <a:endParaRPr b="0" lang="hu-H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Vázlatszöveg formátumának szerkesztése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vázlatszint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vázlatszint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vázlatszint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vázlatszint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Hatodik vázlatszint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Hetedik vázlatszintMintaszöveg szerkesztése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hu-H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Második 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Harmadik 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Negyedik 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hu-H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Ötödik szint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2017. 9. 26.</a:t>
            </a:r>
            <a:endParaRPr b="0" lang="hu-H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hu-H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B6B6564-88C0-46D2-9490-03997A262051}" type="slidenum">
              <a:rPr b="0" lang="hu-HU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&lt;szám&gt;</a:t>
            </a:fld>
            <a:endParaRPr b="0" lang="hu-H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1571760" y="310680"/>
            <a:ext cx="3928680" cy="2878920"/>
          </a:xfrm>
          <a:prstGeom prst="rect">
            <a:avLst/>
          </a:prstGeom>
          <a:ln>
            <a:noFill/>
          </a:ln>
        </p:spPr>
      </p:pic>
      <p:sp>
        <p:nvSpPr>
          <p:cNvPr id="79" name="TextShape 1"/>
          <p:cNvSpPr txBox="1"/>
          <p:nvPr/>
        </p:nvSpPr>
        <p:spPr>
          <a:xfrm>
            <a:off x="685800" y="2928960"/>
            <a:ext cx="7772040" cy="1928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Mit énekelnek a magyar evangélikusok?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TextShape 2"/>
          <p:cNvSpPr txBox="1"/>
          <p:nvPr/>
        </p:nvSpPr>
        <p:spPr>
          <a:xfrm>
            <a:off x="1371600" y="4929120"/>
            <a:ext cx="6400440" cy="12139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…</a:t>
            </a:r>
            <a:r>
              <a:rPr b="0" lang="hu-HU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mostanság nem nagyon énekelnek.</a:t>
            </a:r>
            <a:r>
              <a:rPr b="0" lang="hu-HU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hu-HU" sz="3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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725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1700-as évek fordulóján jelenik meg a lefordított német korál (pietista) Magyarországon (Áts Mihály)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2143080"/>
            <a:ext cx="8229240" cy="39826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Zengedező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Mennyei Kar,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1696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3" name="Kép 4" descr=""/>
          <p:cNvPicPr/>
          <p:nvPr/>
        </p:nvPicPr>
        <p:blipFill>
          <a:blip r:embed="rId1"/>
          <a:stretch/>
        </p:blipFill>
        <p:spPr>
          <a:xfrm>
            <a:off x="3096000" y="1936440"/>
            <a:ext cx="5664600" cy="46760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Új Zengedező Mennyei Kar,1743. összegző énekeskönyv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457200" y="2000160"/>
            <a:ext cx="8229240" cy="4125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1743-ban jelenik meg a magyar evangélikusság nagy, összegző énekeskönyve, ami sok újfordítású német ének mellett még őrzi a reformáció korának hagyományos anyagát is. A liturgikus énekanyagból közli pl. a passióolvasás rendjét, Jeremiás siralmait, de hangjegyek nélkül.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57200" y="274680"/>
            <a:ext cx="8229240" cy="296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ÚZMK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7" name="Tartalom helye 3" descr=""/>
          <p:cNvPicPr/>
          <p:nvPr/>
        </p:nvPicPr>
        <p:blipFill>
          <a:blip r:embed="rId1"/>
          <a:stretch/>
        </p:blipFill>
        <p:spPr>
          <a:xfrm>
            <a:off x="1500120" y="785880"/>
            <a:ext cx="6428880" cy="5500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725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Ennek függeléke volt gyakran a 150 genfi zsoltár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9" name="Tartalom helye 3" descr=""/>
          <p:cNvPicPr/>
          <p:nvPr/>
        </p:nvPicPr>
        <p:blipFill>
          <a:blip r:embed="rId1"/>
          <a:stretch/>
        </p:blipFill>
        <p:spPr>
          <a:xfrm>
            <a:off x="1285920" y="1000080"/>
            <a:ext cx="5959800" cy="5125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XIX. század – racionalista látásmód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Nagy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váltás,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teljes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csere.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2" name="Kép 3" descr=""/>
          <p:cNvPicPr/>
          <p:nvPr/>
        </p:nvPicPr>
        <p:blipFill>
          <a:blip r:embed="rId1"/>
          <a:stretch/>
        </p:blipFill>
        <p:spPr>
          <a:xfrm>
            <a:off x="1691640" y="1302840"/>
            <a:ext cx="6094800" cy="47689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57120" y="274680"/>
            <a:ext cx="832932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Újabb mérföldkövek: 1911, 1982, 2007.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24" name="Picture 2" descr=""/>
          <p:cNvPicPr/>
          <p:nvPr/>
        </p:nvPicPr>
        <p:blipFill>
          <a:blip r:embed="rId1"/>
          <a:srcRect l="0" t="0" r="5096" b="5310"/>
          <a:stretch/>
        </p:blipFill>
        <p:spPr>
          <a:xfrm>
            <a:off x="1500120" y="1603440"/>
            <a:ext cx="5790240" cy="48121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Hullámhegyek, hullámvölgyek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2" name="Tartalom helye 3" descr=""/>
          <p:cNvPicPr/>
          <p:nvPr/>
        </p:nvPicPr>
        <p:blipFill>
          <a:blip r:embed="rId1"/>
          <a:stretch/>
        </p:blipFill>
        <p:spPr>
          <a:xfrm>
            <a:off x="1554840" y="1600200"/>
            <a:ext cx="6034320" cy="452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Korok, irányzatok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4" name="Tartalom helye 3" descr=""/>
          <p:cNvPicPr/>
          <p:nvPr/>
        </p:nvPicPr>
        <p:blipFill>
          <a:blip r:embed="rId1"/>
          <a:stretch/>
        </p:blipFill>
        <p:spPr>
          <a:xfrm>
            <a:off x="549000" y="1600200"/>
            <a:ext cx="4665600" cy="2257200"/>
          </a:xfrm>
          <a:prstGeom prst="rect">
            <a:avLst/>
          </a:prstGeom>
          <a:ln w="9360">
            <a:noFill/>
          </a:ln>
        </p:spPr>
      </p:pic>
      <p:pic>
        <p:nvPicPr>
          <p:cNvPr id="85" name="Kép 7" descr=""/>
          <p:cNvPicPr/>
          <p:nvPr/>
        </p:nvPicPr>
        <p:blipFill>
          <a:blip r:embed="rId2"/>
          <a:stretch/>
        </p:blipFill>
        <p:spPr>
          <a:xfrm>
            <a:off x="4500720" y="1643040"/>
            <a:ext cx="4000320" cy="2356920"/>
          </a:xfrm>
          <a:prstGeom prst="rect">
            <a:avLst/>
          </a:prstGeom>
          <a:ln w="9360">
            <a:noFill/>
          </a:ln>
        </p:spPr>
      </p:pic>
      <p:pic>
        <p:nvPicPr>
          <p:cNvPr id="86" name="Kép 8" descr=""/>
          <p:cNvPicPr/>
          <p:nvPr/>
        </p:nvPicPr>
        <p:blipFill>
          <a:blip r:embed="rId3"/>
          <a:stretch/>
        </p:blipFill>
        <p:spPr>
          <a:xfrm>
            <a:off x="571320" y="3571920"/>
            <a:ext cx="4099320" cy="2630880"/>
          </a:xfrm>
          <a:prstGeom prst="rect">
            <a:avLst/>
          </a:prstGeom>
          <a:ln w="9360">
            <a:noFill/>
          </a:ln>
        </p:spPr>
      </p:pic>
      <p:pic>
        <p:nvPicPr>
          <p:cNvPr id="87" name="Kép 9" descr=""/>
          <p:cNvPicPr/>
          <p:nvPr/>
        </p:nvPicPr>
        <p:blipFill>
          <a:blip r:embed="rId4"/>
          <a:stretch/>
        </p:blipFill>
        <p:spPr>
          <a:xfrm>
            <a:off x="5143680" y="4143240"/>
            <a:ext cx="2684160" cy="20116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jelen jellemzője a </a:t>
            </a:r>
            <a:r>
              <a:rPr b="0" i="1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sok-korúság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89" name="Tartalom helye 3" descr=""/>
          <p:cNvPicPr/>
          <p:nvPr/>
        </p:nvPicPr>
        <p:blipFill>
          <a:blip r:embed="rId1"/>
          <a:stretch/>
        </p:blipFill>
        <p:spPr>
          <a:xfrm>
            <a:off x="857160" y="1571760"/>
            <a:ext cx="3714480" cy="2785680"/>
          </a:xfrm>
          <a:prstGeom prst="rect">
            <a:avLst/>
          </a:prstGeom>
          <a:ln w="9360">
            <a:noFill/>
          </a:ln>
        </p:spPr>
      </p:pic>
      <p:pic>
        <p:nvPicPr>
          <p:cNvPr id="90" name="Kép 4" descr=""/>
          <p:cNvPicPr/>
          <p:nvPr/>
        </p:nvPicPr>
        <p:blipFill>
          <a:blip r:embed="rId2"/>
          <a:stretch/>
        </p:blipFill>
        <p:spPr>
          <a:xfrm>
            <a:off x="4857840" y="1571760"/>
            <a:ext cx="3045240" cy="1717200"/>
          </a:xfrm>
          <a:prstGeom prst="rect">
            <a:avLst/>
          </a:prstGeom>
          <a:ln w="9360">
            <a:noFill/>
          </a:ln>
        </p:spPr>
      </p:pic>
      <p:pic>
        <p:nvPicPr>
          <p:cNvPr id="91" name="Kép 5" descr=""/>
          <p:cNvPicPr/>
          <p:nvPr/>
        </p:nvPicPr>
        <p:blipFill>
          <a:blip r:embed="rId3"/>
          <a:stretch/>
        </p:blipFill>
        <p:spPr>
          <a:xfrm>
            <a:off x="857160" y="3929040"/>
            <a:ext cx="2969640" cy="2316240"/>
          </a:xfrm>
          <a:prstGeom prst="rect">
            <a:avLst/>
          </a:prstGeom>
          <a:ln w="9360">
            <a:noFill/>
          </a:ln>
        </p:spPr>
      </p:pic>
      <p:pic>
        <p:nvPicPr>
          <p:cNvPr id="92" name="Kép 6" descr=""/>
          <p:cNvPicPr/>
          <p:nvPr/>
        </p:nvPicPr>
        <p:blipFill>
          <a:blip r:embed="rId4"/>
          <a:stretch/>
        </p:blipFill>
        <p:spPr>
          <a:xfrm>
            <a:off x="4000320" y="3214800"/>
            <a:ext cx="4065120" cy="29955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Reformációnk sajátossága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457200" y="1600200"/>
            <a:ext cx="8229240" cy="49716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háborús helyzetben nehezen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indul az intézményesülés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Viszonyunk a reformátusokhoz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(Többnemzetiségű evangélikusság)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95" name="Kép 3" descr=""/>
          <p:cNvPicPr/>
          <p:nvPr/>
        </p:nvPicPr>
        <p:blipFill>
          <a:blip r:embed="rId1"/>
          <a:stretch/>
        </p:blipFill>
        <p:spPr>
          <a:xfrm>
            <a:off x="6215040" y="1143000"/>
            <a:ext cx="2677320" cy="1923840"/>
          </a:xfrm>
          <a:prstGeom prst="rect">
            <a:avLst/>
          </a:prstGeom>
          <a:ln w="9360">
            <a:noFill/>
          </a:ln>
        </p:spPr>
      </p:pic>
      <p:pic>
        <p:nvPicPr>
          <p:cNvPr id="96" name="Kép 5" descr=""/>
          <p:cNvPicPr/>
          <p:nvPr/>
        </p:nvPicPr>
        <p:blipFill>
          <a:blip r:embed="rId2"/>
          <a:stretch/>
        </p:blipFill>
        <p:spPr>
          <a:xfrm>
            <a:off x="6572160" y="3214800"/>
            <a:ext cx="2350080" cy="2995920"/>
          </a:xfrm>
          <a:prstGeom prst="rect">
            <a:avLst/>
          </a:prstGeom>
          <a:ln w="9360">
            <a:noFill/>
          </a:ln>
        </p:spPr>
      </p:pic>
      <p:pic>
        <p:nvPicPr>
          <p:cNvPr id="97" name="Kép 6" descr=""/>
          <p:cNvPicPr/>
          <p:nvPr/>
        </p:nvPicPr>
        <p:blipFill>
          <a:blip r:embed="rId3"/>
          <a:stretch/>
        </p:blipFill>
        <p:spPr>
          <a:xfrm>
            <a:off x="1285920" y="4929120"/>
            <a:ext cx="2183760" cy="15022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legelső próbálkozások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Pl. Gálszécsi István énekeskönyve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német énekek adaptációja,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átalakítása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(Jer, kérjük Isten…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v. ö. Hallgass meg minket 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
</a:t>
            </a: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nagy Úristen)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0" name="Kép 3" descr=""/>
          <p:cNvPicPr/>
          <p:nvPr/>
        </p:nvPicPr>
        <p:blipFill>
          <a:blip r:embed="rId1"/>
          <a:stretch/>
        </p:blipFill>
        <p:spPr>
          <a:xfrm>
            <a:off x="6143760" y="1857240"/>
            <a:ext cx="2551320" cy="41022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Hagyományörző ill. radikális vonal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457200" y="1357200"/>
            <a:ext cx="8229240" cy="4768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Huszár Gál – Bornemisza Péter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3" name="Kép 3" descr=""/>
          <p:cNvPicPr/>
          <p:nvPr/>
        </p:nvPicPr>
        <p:blipFill>
          <a:blip r:embed="rId1"/>
          <a:stretch/>
        </p:blipFill>
        <p:spPr>
          <a:xfrm>
            <a:off x="4929120" y="2143080"/>
            <a:ext cx="2999880" cy="3928680"/>
          </a:xfrm>
          <a:prstGeom prst="rect">
            <a:avLst/>
          </a:prstGeom>
          <a:ln w="9360">
            <a:noFill/>
          </a:ln>
        </p:spPr>
      </p:pic>
      <p:pic>
        <p:nvPicPr>
          <p:cNvPr id="104" name="Kép 4" descr=""/>
          <p:cNvPicPr/>
          <p:nvPr/>
        </p:nvPicPr>
        <p:blipFill>
          <a:blip r:embed="rId2"/>
          <a:stretch/>
        </p:blipFill>
        <p:spPr>
          <a:xfrm>
            <a:off x="714240" y="2143080"/>
            <a:ext cx="3071520" cy="421452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21538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Az 1700-as évek közepéig jelen van a gregorián alapú liturgikus ének az evangélikus egyházban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6" name="Tartalom helye 3" descr=""/>
          <p:cNvPicPr/>
          <p:nvPr/>
        </p:nvPicPr>
        <p:blipFill>
          <a:blip r:embed="rId1"/>
          <a:stretch/>
        </p:blipFill>
        <p:spPr>
          <a:xfrm>
            <a:off x="2071800" y="2714760"/>
            <a:ext cx="5500440" cy="321444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liturgikus ének a kéziratos </a:t>
            </a:r>
            <a:r>
              <a:rPr b="0" i="1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graduálokban</a:t>
            </a:r>
            <a:r>
              <a:rPr b="0" lang="hu-H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őrződött meg</a:t>
            </a:r>
            <a:endParaRPr b="0" lang="hu-H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 algn="ctr">
              <a:lnSpc>
                <a:spcPct val="100000"/>
              </a:lnSpc>
            </a:pPr>
            <a:r>
              <a:rPr b="0" lang="hu-H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Csáti graduál, 1602 – Ráday graduál, 1620</a:t>
            </a:r>
            <a:endParaRPr b="0" lang="hu-H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09" name="TB_Image" descr=""/>
          <p:cNvPicPr/>
          <p:nvPr/>
        </p:nvPicPr>
        <p:blipFill>
          <a:blip r:embed="rId1"/>
          <a:stretch/>
        </p:blipFill>
        <p:spPr>
          <a:xfrm>
            <a:off x="857160" y="2357280"/>
            <a:ext cx="2428560" cy="4000320"/>
          </a:xfrm>
          <a:prstGeom prst="rect">
            <a:avLst/>
          </a:prstGeom>
          <a:ln w="9360">
            <a:noFill/>
          </a:ln>
        </p:spPr>
      </p:pic>
      <p:pic>
        <p:nvPicPr>
          <p:cNvPr id="110" name="Kép 5" descr=""/>
          <p:cNvPicPr/>
          <p:nvPr/>
        </p:nvPicPr>
        <p:blipFill>
          <a:blip r:embed="rId2"/>
          <a:stretch/>
        </p:blipFill>
        <p:spPr>
          <a:xfrm>
            <a:off x="3857760" y="2714760"/>
            <a:ext cx="4575600" cy="33573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Application>LibreOffice/5.1.6.2$Linux_X86_64 LibreOffice_project/10m0$Build-2</Application>
  <Words>185</Words>
  <Paragraphs>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2017-09-22T22:19:59Z</dcterms:created>
  <dc:creator>Windows-felhasználó</dc:creator>
  <dc:description/>
  <dc:language>hu-HU</dc:language>
  <cp:lastModifiedBy/>
  <dcterms:modified xsi:type="dcterms:W3CDTF">2017-09-26T14:49:25Z</dcterms:modified>
  <cp:revision>21</cp:revision>
  <dc:subject/>
  <dc:title>Mit énekelnek a magyar evangélikusok?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Diavetítés a képernyőre (4:3 oldalarány)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15</vt:i4>
  </property>
</Properties>
</file>