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8" r:id="rId3"/>
    <p:sldId id="271" r:id="rId4"/>
    <p:sldId id="272" r:id="rId5"/>
    <p:sldId id="276" r:id="rId6"/>
    <p:sldId id="262" r:id="rId7"/>
    <p:sldId id="266" r:id="rId8"/>
    <p:sldId id="263" r:id="rId9"/>
    <p:sldId id="265" r:id="rId10"/>
    <p:sldId id="257" r:id="rId11"/>
    <p:sldId id="258" r:id="rId12"/>
    <p:sldId id="259" r:id="rId13"/>
    <p:sldId id="260" r:id="rId14"/>
    <p:sldId id="261" r:id="rId15"/>
    <p:sldId id="278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B40000"/>
    <a:srgbClr val="B0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>
        <p:scale>
          <a:sx n="71" d="100"/>
          <a:sy n="71" d="100"/>
        </p:scale>
        <p:origin x="-153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0B70CE-13CB-4910-999C-3F6793B21E4D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87CE0E-E6D0-4BEC-9C8F-7DA44F43F1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8384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26627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E5872-55E7-43AE-9637-FEC48B7DA260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0B2AC-55A7-4948-AF46-8F8711D648C8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662C-B934-40B6-9AD3-D9BA02363D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1A79-2A45-457F-ADB8-28F0E26F9B61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DC5B-E704-4A7B-8485-A4D0BEDA49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E8FB-9D7F-4BA9-BEB0-1F6974CC2168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ABFD-4172-48B7-A48E-883669A7BE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76BEC-C58E-44B0-BF73-99DBF96FAE14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CDEC-113A-4F43-9A57-BA1C6FC663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0AA2-6F7D-4011-A93C-482A4E797613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FA05-B0B3-4458-AC96-B11BA5CA75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7B25-11C8-45C1-AC3C-4DEEBBD8450A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E64E8-C5BC-4718-A5FC-FF30451040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F60C-8251-4075-83AA-CF208668FC6C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38AB-5C96-4310-B237-C475A2097E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3449-55CD-4651-8912-70E02081BC02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FCAE-EFEB-4A29-9298-D631939BE3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1AAA-93B5-4773-A1CE-B69567DA24D4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3D16-50B0-40FA-B18C-3F407B8D1F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3CD8-DFC4-491F-ACCD-CDFD253F7FBC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24BFD-2D03-4D85-9C86-BA0F16D2D9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8B210-585C-40A9-ACFC-7C08AB00613C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EFA3-7663-4688-9C64-BDC1C376E4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118470-B29B-4DF5-A94D-225C26F03DA9}" type="datetimeFigureOut">
              <a:rPr lang="hu-HU"/>
              <a:pPr>
                <a:defRPr/>
              </a:pPr>
              <a:t>2014.11.20.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33C9B-82FA-4F5A-844E-9FD8016549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</p:spPr>
        <p:txBody>
          <a:bodyPr/>
          <a:lstStyle/>
          <a:p>
            <a:pPr eaLnBrk="1" hangingPunct="1"/>
            <a:r>
              <a:rPr lang="hu-HU" b="1" smtClean="0">
                <a:latin typeface="Comic Sans MS" pitchFamily="66" charset="0"/>
              </a:rPr>
              <a:t>A Líceum rövid története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301625"/>
            <a:ext cx="914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2800">
                <a:latin typeface="Calibri" pitchFamily="34" charset="0"/>
              </a:rPr>
              <a:t> </a:t>
            </a:r>
            <a:r>
              <a:rPr lang="hu-HU" sz="2800">
                <a:latin typeface="Comic Sans MS" pitchFamily="66" charset="0"/>
              </a:rPr>
              <a:t>I. világháború alatt: szükségkórház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1918: Soproni Evangélikus Líceumi Diákszövetség</a:t>
            </a:r>
          </a:p>
          <a:p>
            <a:r>
              <a:rPr lang="hu-HU" sz="2800">
                <a:latin typeface="Comic Sans MS" pitchFamily="66" charset="0"/>
              </a:rPr>
              <a:t>        1934: Líceumi Diákotthon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1921: soproni népszavazás</a:t>
            </a:r>
          </a:p>
          <a:p>
            <a:r>
              <a:rPr lang="hu-HU" sz="2800">
                <a:latin typeface="Comic Sans MS" pitchFamily="66" charset="0"/>
              </a:rPr>
              <a:t>        Sopron: Magyarország része maradt</a:t>
            </a:r>
          </a:p>
        </p:txBody>
      </p:sp>
      <p:pic>
        <p:nvPicPr>
          <p:cNvPr id="28" name="Kép 27" descr="images.jpg"/>
          <p:cNvPicPr>
            <a:picLocks noChangeAspect="1"/>
          </p:cNvPicPr>
          <p:nvPr/>
        </p:nvPicPr>
        <p:blipFill>
          <a:blip r:embed="rId2"/>
          <a:srcRect l="10953" r="13255"/>
          <a:stretch>
            <a:fillRect/>
          </a:stretch>
        </p:blipFill>
        <p:spPr bwMode="auto">
          <a:xfrm>
            <a:off x="0" y="4365625"/>
            <a:ext cx="56880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Egyenes összekötő nyíllal 13"/>
          <p:cNvCxnSpPr/>
          <p:nvPr/>
        </p:nvCxnSpPr>
        <p:spPr>
          <a:xfrm>
            <a:off x="179388" y="1412875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179388" y="2276475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ép 26" descr="letöltés (4).jpg"/>
          <p:cNvPicPr>
            <a:picLocks noChangeAspect="1"/>
          </p:cNvPicPr>
          <p:nvPr/>
        </p:nvPicPr>
        <p:blipFill>
          <a:blip r:embed="rId3">
            <a:lum bright="10000" contrast="16000"/>
          </a:blip>
          <a:srcRect l="2061" r="5141"/>
          <a:stretch>
            <a:fillRect/>
          </a:stretch>
        </p:blipFill>
        <p:spPr bwMode="auto">
          <a:xfrm>
            <a:off x="5651500" y="2398713"/>
            <a:ext cx="34925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0" y="33337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2800">
                <a:latin typeface="Calibri" pitchFamily="34" charset="0"/>
              </a:rPr>
              <a:t> </a:t>
            </a:r>
            <a:r>
              <a:rPr lang="hu-HU" sz="2800">
                <a:latin typeface="Comic Sans MS" pitchFamily="66" charset="0"/>
              </a:rPr>
              <a:t>1937: Nyugati Őrszem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Hangvétele: Márciusi Front, népi írók, Németh László </a:t>
            </a:r>
          </a:p>
        </p:txBody>
      </p:sp>
      <p:pic>
        <p:nvPicPr>
          <p:cNvPr id="8" name="Kép 7" descr="nyő.jpg"/>
          <p:cNvPicPr>
            <a:picLocks noChangeAspect="1"/>
          </p:cNvPicPr>
          <p:nvPr/>
        </p:nvPicPr>
        <p:blipFill>
          <a:blip r:embed="rId2"/>
          <a:srcRect r="-381"/>
          <a:stretch>
            <a:fillRect/>
          </a:stretch>
        </p:blipFill>
        <p:spPr bwMode="auto">
          <a:xfrm>
            <a:off x="250825" y="2060575"/>
            <a:ext cx="37084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nyő októberi száma.jpg"/>
          <p:cNvPicPr>
            <a:picLocks noChangeAspect="1"/>
          </p:cNvPicPr>
          <p:nvPr/>
        </p:nvPicPr>
        <p:blipFill>
          <a:blip r:embed="rId3"/>
          <a:srcRect l="5925" t="3001" r="3221" b="3932"/>
          <a:stretch>
            <a:fillRect/>
          </a:stretch>
        </p:blipFill>
        <p:spPr bwMode="auto">
          <a:xfrm>
            <a:off x="5364163" y="2101850"/>
            <a:ext cx="3529012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26035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2800">
                <a:latin typeface="Calibri" pitchFamily="34" charset="0"/>
              </a:rPr>
              <a:t> </a:t>
            </a:r>
            <a:r>
              <a:rPr lang="hu-HU" sz="2800">
                <a:latin typeface="Comic Sans MS" pitchFamily="66" charset="0"/>
              </a:rPr>
              <a:t>II. világháború: német hadikórház, orosz hadikórház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1948: államosítás:        Berzsenyi Dániel Gimnázium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csak 4 osztályos gimnázium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Tagozatos oktatási rendszer: 2. Magyarországon</a:t>
            </a:r>
          </a:p>
        </p:txBody>
      </p:sp>
      <p:pic>
        <p:nvPicPr>
          <p:cNvPr id="6" name="Kép 5" descr="images (1).jpg"/>
          <p:cNvPicPr>
            <a:picLocks noChangeAspect="1"/>
          </p:cNvPicPr>
          <p:nvPr/>
        </p:nvPicPr>
        <p:blipFill>
          <a:blip r:embed="rId3"/>
          <a:srcRect l="3130" t="3923" r="1476" b="12981"/>
          <a:stretch>
            <a:fillRect/>
          </a:stretch>
        </p:blipFill>
        <p:spPr bwMode="auto">
          <a:xfrm>
            <a:off x="0" y="3500438"/>
            <a:ext cx="57181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berzseny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8175" y="2060575"/>
            <a:ext cx="34258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nyíllal 4"/>
          <p:cNvCxnSpPr/>
          <p:nvPr/>
        </p:nvCxnSpPr>
        <p:spPr>
          <a:xfrm>
            <a:off x="3348038" y="981075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333375"/>
            <a:ext cx="91440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1991. júl. 1.: evangélikus jelző újra a névben</a:t>
            </a:r>
          </a:p>
          <a:p>
            <a:r>
              <a:rPr lang="hu-HU" sz="2800">
                <a:latin typeface="Comic Sans MS" pitchFamily="66" charset="0"/>
              </a:rPr>
              <a:t>        Név: Berzsenyi Dániel Evangélikus Gimnázium (Líceum)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Fenntartó: Északi Evangélikus Egyházkerület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79388" y="1052513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7" descr="alap"/>
          <p:cNvPicPr>
            <a:picLocks noChangeAspect="1" noChangeArrowheads="1"/>
          </p:cNvPicPr>
          <p:nvPr/>
        </p:nvPicPr>
        <p:blipFill>
          <a:blip r:embed="rId2"/>
          <a:srcRect r="2147" b="7523"/>
          <a:stretch>
            <a:fillRect/>
          </a:stretch>
        </p:blipFill>
        <p:spPr bwMode="auto">
          <a:xfrm>
            <a:off x="0" y="2492375"/>
            <a:ext cx="91440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xri7jv6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832225"/>
            <a:ext cx="25463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iskol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832225"/>
            <a:ext cx="43561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188913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8 osztályos    4 osztályos gimnázium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1993: német nemzetiségi oktatás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1994: nyelvi előkészítő évfolyam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Folyamatos iskolabővítés: 1996-2013</a:t>
            </a:r>
          </a:p>
          <a:p>
            <a:r>
              <a:rPr lang="hu-HU" sz="2800">
                <a:latin typeface="Comic Sans MS" pitchFamily="66" charset="0"/>
              </a:rPr>
              <a:t>	- díszterem, tornatermek, akadálymentesítés</a:t>
            </a:r>
          </a:p>
          <a:p>
            <a:r>
              <a:rPr lang="hu-HU" sz="2800">
                <a:latin typeface="Comic Sans MS" pitchFamily="66" charset="0"/>
              </a:rPr>
              <a:t>	- természettudományos laborok</a:t>
            </a:r>
          </a:p>
        </p:txBody>
      </p:sp>
      <p:sp>
        <p:nvSpPr>
          <p:cNvPr id="4" name="Pluszjel 3"/>
          <p:cNvSpPr/>
          <p:nvPr/>
        </p:nvSpPr>
        <p:spPr>
          <a:xfrm>
            <a:off x="2268538" y="333375"/>
            <a:ext cx="287337" cy="287338"/>
          </a:xfrm>
          <a:prstGeom prst="mathPlus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28675" name="Picture 5" descr="DSC_00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638550"/>
            <a:ext cx="485933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 descr="20101018Kony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855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69215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5400">
                <a:latin typeface="Calibri" pitchFamily="34" charset="0"/>
              </a:rPr>
              <a:t>Köszönjük a figyelmet!</a:t>
            </a:r>
          </a:p>
        </p:txBody>
      </p:sp>
      <p:sp>
        <p:nvSpPr>
          <p:cNvPr id="3" name="Mosolygó arc 2"/>
          <p:cNvSpPr/>
          <p:nvPr/>
        </p:nvSpPr>
        <p:spPr>
          <a:xfrm>
            <a:off x="2339975" y="1844675"/>
            <a:ext cx="4464050" cy="4392613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3635375" y="3141663"/>
            <a:ext cx="504825" cy="5032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003800" y="3141663"/>
            <a:ext cx="504825" cy="5032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A Líceum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u-HU" sz="2800" smtClean="0">
              <a:latin typeface="Comic Sans MS" pitchFamily="66" charset="0"/>
            </a:endParaRP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reformáció       elsőként Sopronban</a:t>
            </a:r>
          </a:p>
          <a:p>
            <a:pPr eaLnBrk="1" hangingPunct="1">
              <a:buFont typeface="Arial" charset="0"/>
              <a:buNone/>
            </a:pPr>
            <a:r>
              <a:rPr lang="hu-HU" sz="2800" smtClean="0">
                <a:latin typeface="Comic Sans MS" pitchFamily="66" charset="0"/>
              </a:rPr>
              <a:t>         1557 – Hummel Kristóf telkén: új iskola:</a:t>
            </a:r>
            <a:br>
              <a:rPr lang="hu-HU" sz="2800" smtClean="0">
                <a:latin typeface="Comic Sans MS" pitchFamily="66" charset="0"/>
              </a:rPr>
            </a:br>
            <a:r>
              <a:rPr lang="hu-HU" sz="2800" smtClean="0">
                <a:latin typeface="Comic Sans MS" pitchFamily="66" charset="0"/>
              </a:rPr>
              <a:t>      Líceum elődje: 1. evangélikus iskola Magyarországon (latin)</a:t>
            </a: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városi iskolák:</a:t>
            </a:r>
            <a:br>
              <a:rPr lang="hu-HU" sz="2800" smtClean="0">
                <a:latin typeface="Comic Sans MS" pitchFamily="66" charset="0"/>
              </a:rPr>
            </a:br>
            <a:r>
              <a:rPr lang="hu-HU" sz="2800" smtClean="0">
                <a:latin typeface="Comic Sans MS" pitchFamily="66" charset="0"/>
              </a:rPr>
              <a:t>- német, magyar</a:t>
            </a: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ellenreformáció</a:t>
            </a:r>
          </a:p>
          <a:p>
            <a:pPr eaLnBrk="1" hangingPunct="1">
              <a:buFont typeface="Arial" charset="0"/>
              <a:buNone/>
            </a:pPr>
            <a:r>
              <a:rPr lang="hu-HU" sz="2800" smtClean="0">
                <a:latin typeface="Comic Sans MS" pitchFamily="66" charset="0"/>
              </a:rPr>
              <a:t>         iskola bezárása</a:t>
            </a:r>
            <a:endParaRPr lang="hu-HU" sz="2400" smtClean="0">
              <a:latin typeface="Comic Sans MS" pitchFamily="66" charset="0"/>
            </a:endParaRP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1606: bécsi béke</a:t>
            </a:r>
          </a:p>
          <a:p>
            <a:pPr eaLnBrk="1" hangingPunct="1">
              <a:buFont typeface="Arial" charset="0"/>
              <a:buNone/>
            </a:pPr>
            <a:r>
              <a:rPr lang="hu-HU" sz="2800" smtClean="0">
                <a:latin typeface="Comic Sans MS" pitchFamily="66" charset="0"/>
              </a:rPr>
              <a:t>         iskola újbóli megnyitása</a:t>
            </a:r>
          </a:p>
          <a:p>
            <a:pPr eaLnBrk="1" hangingPunct="1">
              <a:buFont typeface="Arial" charset="0"/>
              <a:buNone/>
            </a:pPr>
            <a:endParaRPr lang="hu-HU" sz="280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hu-HU" sz="280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hu-HU" sz="2800" smtClean="0">
              <a:latin typeface="Comic Sans MS" pitchFamily="66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250825" y="2708275"/>
            <a:ext cx="64928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250825" y="2276475"/>
            <a:ext cx="64928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>
            <a:off x="2339975" y="1773238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250825" y="6092825"/>
            <a:ext cx="64928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>
            <a:off x="250825" y="5084763"/>
            <a:ext cx="64928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/>
          <a:srcRect l="32175" t="32040" r="33525" b="28799"/>
          <a:stretch>
            <a:fillRect/>
          </a:stretch>
        </p:blipFill>
        <p:spPr bwMode="auto">
          <a:xfrm>
            <a:off x="4643438" y="2997200"/>
            <a:ext cx="41036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274638"/>
            <a:ext cx="9396413" cy="1143000"/>
          </a:xfrm>
        </p:spPr>
        <p:txBody>
          <a:bodyPr/>
          <a:lstStyle/>
          <a:p>
            <a:pPr eaLnBrk="1" hangingPunct="1"/>
            <a:r>
              <a:rPr lang="hu-HU" smtClean="0">
                <a:latin typeface="Comic Sans MS" pitchFamily="66" charset="0"/>
              </a:rPr>
              <a:t>Új korszak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525962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Comic Sans MS" pitchFamily="66" charset="0"/>
              </a:rPr>
              <a:t>városi tanács: eszközök biztosítása</a:t>
            </a: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iskola fejlesztése       Lackner Kristóf polgármester</a:t>
            </a: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1610-es évek: iskoladrámák</a:t>
            </a: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Leges scholasticae</a:t>
            </a:r>
          </a:p>
          <a:p>
            <a:pPr eaLnBrk="1" hangingPunct="1">
              <a:buFont typeface="Arial" charset="0"/>
              <a:buNone/>
            </a:pPr>
            <a:r>
              <a:rPr lang="hu-HU" sz="2800" smtClean="0">
                <a:latin typeface="Comic Sans MS" pitchFamily="66" charset="0"/>
              </a:rPr>
              <a:t>        tanulók száma nő</a:t>
            </a:r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3419475" y="2276475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179388" y="3789363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 descr="lackner_kristof_es_a_boszorkanyok.jpg"/>
          <p:cNvPicPr>
            <a:picLocks noChangeAspect="1"/>
          </p:cNvPicPr>
          <p:nvPr/>
        </p:nvPicPr>
        <p:blipFill>
          <a:blip r:embed="rId2"/>
          <a:srcRect t="2377" b="17389"/>
          <a:stretch>
            <a:fillRect/>
          </a:stretch>
        </p:blipFill>
        <p:spPr bwMode="auto">
          <a:xfrm>
            <a:off x="5180013" y="2492375"/>
            <a:ext cx="39639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903913"/>
          </a:xfrm>
        </p:spPr>
        <p:txBody>
          <a:bodyPr/>
          <a:lstStyle/>
          <a:p>
            <a:pPr eaLnBrk="1" hangingPunct="1"/>
            <a:r>
              <a:rPr lang="hu-HU" sz="2800" dirty="0" smtClean="0">
                <a:latin typeface="Comic Sans MS" pitchFamily="66" charset="0"/>
              </a:rPr>
              <a:t>1657: magyar gimnázium</a:t>
            </a:r>
            <a:br>
              <a:rPr lang="hu-HU" sz="2800" dirty="0" smtClean="0">
                <a:latin typeface="Comic Sans MS" pitchFamily="66" charset="0"/>
              </a:rPr>
            </a:br>
            <a:r>
              <a:rPr lang="hu-HU" sz="2800" dirty="0" smtClean="0">
                <a:latin typeface="Comic Sans MS" pitchFamily="66" charset="0"/>
              </a:rPr>
              <a:t>          - első rektor: </a:t>
            </a:r>
            <a:r>
              <a:rPr lang="hu-HU" sz="2800" dirty="0" err="1" smtClean="0">
                <a:latin typeface="Comic Sans MS" pitchFamily="66" charset="0"/>
              </a:rPr>
              <a:t>Kövesdy</a:t>
            </a:r>
            <a:r>
              <a:rPr lang="hu-HU" sz="2800" dirty="0" smtClean="0">
                <a:latin typeface="Comic Sans MS" pitchFamily="66" charset="0"/>
              </a:rPr>
              <a:t> Pál</a:t>
            </a:r>
          </a:p>
          <a:p>
            <a:pPr eaLnBrk="1" hangingPunct="1">
              <a:buFont typeface="Arial" charset="0"/>
              <a:buNone/>
            </a:pPr>
            <a:r>
              <a:rPr lang="hu-HU" sz="2800" dirty="0" smtClean="0">
                <a:latin typeface="Comic Sans MS" pitchFamily="66" charset="0"/>
              </a:rPr>
              <a:t>             - latin iskolával együttműködés</a:t>
            </a:r>
          </a:p>
          <a:p>
            <a:pPr eaLnBrk="1" hangingPunct="1">
              <a:buFont typeface="Arial" charset="0"/>
              <a:buNone/>
            </a:pPr>
            <a:r>
              <a:rPr lang="hu-HU" sz="2800" dirty="0" smtClean="0">
                <a:latin typeface="Comic Sans MS" pitchFamily="66" charset="0"/>
              </a:rPr>
              <a:t>        két evangélikus gimnázium</a:t>
            </a:r>
          </a:p>
          <a:p>
            <a:pPr eaLnBrk="1" hangingPunct="1">
              <a:buFont typeface="Arial" charset="0"/>
              <a:buNone/>
            </a:pPr>
            <a:r>
              <a:rPr lang="hu-HU" sz="2800" dirty="0" smtClean="0">
                <a:latin typeface="Comic Sans MS" pitchFamily="66" charset="0"/>
              </a:rPr>
              <a:t>       ,,gyászévtized”: 1671-1681</a:t>
            </a:r>
          </a:p>
          <a:p>
            <a:pPr eaLnBrk="1" hangingPunct="1">
              <a:buFont typeface="Arial" charset="0"/>
              <a:buNone/>
            </a:pPr>
            <a:endParaRPr lang="hu-HU" sz="28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endParaRPr lang="hu-HU" sz="2800" dirty="0" smtClean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</a:pPr>
            <a:r>
              <a:rPr lang="hu-HU" sz="2800" dirty="0" smtClean="0">
                <a:latin typeface="Comic Sans MS" pitchFamily="66" charset="0"/>
              </a:rPr>
              <a:t>  </a:t>
            </a: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79388" y="1700213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>
            <a:off x="179388" y="2276475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0" y="2420938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1681: </a:t>
            </a:r>
            <a:r>
              <a:rPr lang="hu-HU" sz="2800" dirty="0" smtClean="0">
                <a:latin typeface="Comic Sans MS" pitchFamily="66" charset="0"/>
              </a:rPr>
              <a:t>soproni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hu-HU" sz="2800" dirty="0" smtClean="0">
                <a:latin typeface="Comic Sans MS" pitchFamily="66" charset="0"/>
              </a:rPr>
              <a:t> </a:t>
            </a:r>
            <a:r>
              <a:rPr lang="hu-HU" sz="2800" dirty="0">
                <a:latin typeface="Comic Sans MS" pitchFamily="66" charset="0"/>
              </a:rPr>
              <a:t>országgyűlés</a:t>
            </a:r>
            <a:br>
              <a:rPr lang="hu-HU" sz="2800" dirty="0">
                <a:latin typeface="Comic Sans MS" pitchFamily="66" charset="0"/>
              </a:rPr>
            </a:br>
            <a:r>
              <a:rPr lang="hu-HU" sz="2800" dirty="0">
                <a:latin typeface="Comic Sans MS" pitchFamily="66" charset="0"/>
              </a:rPr>
              <a:t>        </a:t>
            </a:r>
            <a:r>
              <a:rPr lang="hu-HU" sz="2800" dirty="0" smtClean="0">
                <a:latin typeface="Comic Sans MS" pitchFamily="66" charset="0"/>
              </a:rPr>
              <a:t>1682: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hu-HU" sz="2800" dirty="0" smtClean="0">
                <a:latin typeface="Comic Sans MS" pitchFamily="66" charset="0"/>
              </a:rPr>
              <a:t> evangélikus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Comic Sans MS" pitchFamily="66" charset="0"/>
              </a:rPr>
              <a:t>  iskola megnyitása</a:t>
            </a:r>
            <a:endParaRPr lang="hu-HU" sz="28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</a:t>
            </a:r>
            <a:r>
              <a:rPr lang="hu-HU" sz="2800" dirty="0" smtClean="0">
                <a:latin typeface="Comic Sans MS" pitchFamily="66" charset="0"/>
              </a:rPr>
              <a:t>1853-ig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Comic Sans MS" pitchFamily="66" charset="0"/>
              </a:rPr>
              <a:t>  oktatás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Comic Sans MS" pitchFamily="66" charset="0"/>
              </a:rPr>
              <a:t>  felügyelője</a:t>
            </a:r>
            <a:r>
              <a:rPr lang="hu-HU" sz="2800" dirty="0">
                <a:latin typeface="Comic Sans MS" pitchFamily="66" charset="0"/>
              </a:rPr>
              <a:t>: </a:t>
            </a:r>
            <a:endParaRPr lang="hu-HU" sz="2800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Comic Sans MS" pitchFamily="66" charset="0"/>
              </a:rPr>
              <a:t>  soproni</a:t>
            </a:r>
          </a:p>
          <a:p>
            <a:pPr>
              <a:lnSpc>
                <a:spcPct val="90000"/>
              </a:lnSpc>
            </a:pPr>
            <a:r>
              <a:rPr lang="hu-HU" sz="2800" dirty="0" smtClean="0">
                <a:latin typeface="Comic Sans MS" pitchFamily="66" charset="0"/>
              </a:rPr>
              <a:t>  egyházközség</a:t>
            </a:r>
            <a:endParaRPr lang="hu-HU" sz="2800" dirty="0">
              <a:latin typeface="Comic Sans MS" pitchFamily="66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179388" y="3429000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7" descr="20141118_142406"/>
          <p:cNvPicPr>
            <a:picLocks noChangeAspect="1" noChangeArrowheads="1"/>
          </p:cNvPicPr>
          <p:nvPr/>
        </p:nvPicPr>
        <p:blipFill>
          <a:blip r:embed="rId2"/>
          <a:srcRect t="10039" r="2214"/>
          <a:stretch>
            <a:fillRect/>
          </a:stretch>
        </p:blipFill>
        <p:spPr bwMode="auto">
          <a:xfrm>
            <a:off x="3203848" y="2708920"/>
            <a:ext cx="5802558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hu-HU" sz="4000" smtClean="0">
                <a:latin typeface="Comic Sans MS" pitchFamily="66" charset="0"/>
              </a:rPr>
              <a:t>XVIII. századi tantervek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327650"/>
          </a:xfrm>
        </p:spPr>
        <p:txBody>
          <a:bodyPr/>
          <a:lstStyle/>
          <a:p>
            <a:pPr eaLnBrk="1" hangingPunct="1"/>
            <a:r>
              <a:rPr lang="hu-HU" sz="2800" smtClean="0">
                <a:latin typeface="Comic Sans MS" pitchFamily="66" charset="0"/>
              </a:rPr>
              <a:t>Bölcsészeti és teológiai tanulmányok</a:t>
            </a: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főnyelv: latin (magyar, német)</a:t>
            </a:r>
          </a:p>
          <a:p>
            <a:pPr eaLnBrk="1" hangingPunct="1"/>
            <a:r>
              <a:rPr lang="hu-HU" sz="2800" smtClean="0">
                <a:latin typeface="Comic Sans MS" pitchFamily="66" charset="0"/>
              </a:rPr>
              <a:t>természettudósok: Fridelius János rektor</a:t>
            </a:r>
            <a:br>
              <a:rPr lang="hu-HU" sz="2800" smtClean="0">
                <a:latin typeface="Comic Sans MS" pitchFamily="66" charset="0"/>
              </a:rPr>
            </a:br>
            <a:r>
              <a:rPr lang="hu-HU" sz="2800" smtClean="0">
                <a:latin typeface="Comic Sans MS" pitchFamily="66" charset="0"/>
              </a:rPr>
              <a:t>                                     (1682-1712)</a:t>
            </a:r>
            <a:br>
              <a:rPr lang="hu-HU" sz="2800" smtClean="0">
                <a:latin typeface="Comic Sans MS" pitchFamily="66" charset="0"/>
              </a:rPr>
            </a:br>
            <a:r>
              <a:rPr lang="hu-HU" sz="2800" smtClean="0">
                <a:latin typeface="Comic Sans MS" pitchFamily="66" charset="0"/>
              </a:rPr>
              <a:t>                              Deccard János Kristóf rektor</a:t>
            </a:r>
            <a:br>
              <a:rPr lang="hu-HU" sz="2800" smtClean="0">
                <a:latin typeface="Comic Sans MS" pitchFamily="66" charset="0"/>
              </a:rPr>
            </a:br>
            <a:r>
              <a:rPr lang="hu-HU" sz="2800" smtClean="0">
                <a:latin typeface="Comic Sans MS" pitchFamily="66" charset="0"/>
              </a:rPr>
              <a:t>                                     (1712-1740)</a:t>
            </a:r>
            <a:endParaRPr lang="hu-HU" sz="2800" smtClean="0"/>
          </a:p>
          <a:p>
            <a:pPr eaLnBrk="1" hangingPunct="1">
              <a:buFont typeface="Arial" charset="0"/>
              <a:buNone/>
            </a:pPr>
            <a:r>
              <a:rPr lang="hu-HU" sz="2800" smtClean="0"/>
              <a:t>                                            </a:t>
            </a:r>
            <a:r>
              <a:rPr lang="hu-HU" sz="2800" smtClean="0">
                <a:latin typeface="Comic Sans MS" pitchFamily="66" charset="0"/>
              </a:rPr>
              <a:t>Ribiny János rektor: magyar</a:t>
            </a:r>
          </a:p>
          <a:p>
            <a:pPr eaLnBrk="1" hangingPunct="1">
              <a:buFont typeface="Arial" charset="0"/>
              <a:buNone/>
            </a:pPr>
            <a:r>
              <a:rPr lang="hu-HU" sz="2800" smtClean="0">
                <a:latin typeface="Comic Sans MS" pitchFamily="66" charset="0"/>
              </a:rPr>
              <a:t>                                      nyelv művelése</a:t>
            </a:r>
          </a:p>
        </p:txBody>
      </p:sp>
      <p:pic>
        <p:nvPicPr>
          <p:cNvPr id="4" name="Kép 3" descr="k_ev_porte_ribiny_jano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87638"/>
            <a:ext cx="335915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2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260350"/>
            <a:ext cx="9144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1790: Kis János – Magyar Társaság</a:t>
            </a:r>
          </a:p>
          <a:p>
            <a:pPr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Berzsenyi Dániel, </a:t>
            </a:r>
            <a:r>
              <a:rPr lang="hu-HU" sz="2800" dirty="0" err="1">
                <a:latin typeface="Comic Sans MS" pitchFamily="66" charset="0"/>
              </a:rPr>
              <a:t>Schwartner</a:t>
            </a:r>
            <a:r>
              <a:rPr lang="hu-HU" sz="2800" dirty="0">
                <a:latin typeface="Comic Sans MS" pitchFamily="66" charset="0"/>
              </a:rPr>
              <a:t> János    </a:t>
            </a:r>
          </a:p>
          <a:p>
            <a:pPr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Német, - Szlovák Társaság,  kevés nemzetiségi </a:t>
            </a:r>
            <a:r>
              <a:rPr lang="hu-HU" sz="2800" dirty="0" smtClean="0">
                <a:latin typeface="Comic Sans MS" pitchFamily="66" charset="0"/>
              </a:rPr>
              <a:t>ellentét</a:t>
            </a:r>
            <a:endParaRPr lang="hu-HU" sz="28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diákok 34 vármegyéből  </a:t>
            </a:r>
          </a:p>
          <a:p>
            <a:endParaRPr lang="hu-HU" sz="2800" dirty="0">
              <a:latin typeface="Calibri" pitchFamily="34" charset="0"/>
            </a:endParaRPr>
          </a:p>
        </p:txBody>
      </p:sp>
      <p:pic>
        <p:nvPicPr>
          <p:cNvPr id="10" name="Kép 9" descr="letöltés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2375"/>
            <a:ext cx="289401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Kis_Janos_superintende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492375"/>
            <a:ext cx="30543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200px-Martin_von_Schwartner_AGE_V24_18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4513" y="2492375"/>
            <a:ext cx="3519487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Egyenes összekötő nyíllal 12"/>
          <p:cNvCxnSpPr/>
          <p:nvPr/>
        </p:nvCxnSpPr>
        <p:spPr>
          <a:xfrm>
            <a:off x="6300788" y="981075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260350"/>
            <a:ext cx="84248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 sz="280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1824: mai iskolaépület alapköve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AEDES MUSIS ERECTAE  MDCCCXXV  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evangélikus konvent könyvtára    iskoláé, ma kb.40.000 kötet (44 ősnyomtatvány)</a:t>
            </a:r>
          </a:p>
        </p:txBody>
      </p:sp>
      <p:sp>
        <p:nvSpPr>
          <p:cNvPr id="4" name="Pluszjel 3"/>
          <p:cNvSpPr/>
          <p:nvPr/>
        </p:nvSpPr>
        <p:spPr>
          <a:xfrm>
            <a:off x="5364163" y="1700213"/>
            <a:ext cx="287337" cy="288925"/>
          </a:xfrm>
          <a:prstGeom prst="mathPlus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5" name="Kép 4" descr="5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2636838"/>
            <a:ext cx="34988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regis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2550"/>
            <a:ext cx="56515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0" y="333375"/>
            <a:ext cx="91440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1827: Deákkúti Vármegye: mai diákönkormányzat </a:t>
            </a:r>
            <a:r>
              <a:rPr lang="hu-HU" sz="2800" dirty="0" smtClean="0">
                <a:latin typeface="Comic Sans MS" pitchFamily="66" charset="0"/>
              </a:rPr>
              <a:t>  elődje</a:t>
            </a:r>
            <a:endParaRPr lang="hu-HU" sz="28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Líceum       Dunántúli Egyházkerület, 1948-ig</a:t>
            </a:r>
          </a:p>
          <a:p>
            <a:pPr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1855 nyilvánossági jogot visszakapta</a:t>
            </a:r>
          </a:p>
          <a:p>
            <a:pPr>
              <a:buFont typeface="Arial" charset="0"/>
              <a:buChar char="•"/>
            </a:pPr>
            <a:r>
              <a:rPr lang="hu-HU" sz="2800" dirty="0">
                <a:latin typeface="Comic Sans MS" pitchFamily="66" charset="0"/>
              </a:rPr>
              <a:t> 1860: tanítási nyelv: magyar </a:t>
            </a:r>
          </a:p>
          <a:p>
            <a:pPr>
              <a:buFont typeface="Arial" charset="0"/>
              <a:buChar char="•"/>
            </a:pPr>
            <a:endParaRPr lang="hu-HU" sz="2800" dirty="0">
              <a:latin typeface="Comic Sans MS" pitchFamily="66" charset="0"/>
            </a:endParaRPr>
          </a:p>
          <a:p>
            <a:endParaRPr lang="hu-HU" sz="2800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endParaRPr lang="hu-HU" sz="2800" dirty="0">
              <a:latin typeface="Calibri" pitchFamily="34" charset="0"/>
            </a:endParaRPr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1476375" y="1412875"/>
            <a:ext cx="6477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0505berzsbalalg02m.jpg"/>
          <p:cNvPicPr>
            <a:picLocks noChangeAspect="1"/>
          </p:cNvPicPr>
          <p:nvPr/>
        </p:nvPicPr>
        <p:blipFill>
          <a:blip r:embed="rId2"/>
          <a:srcRect t="20837" r="2483" b="15976"/>
          <a:stretch>
            <a:fillRect/>
          </a:stretch>
        </p:blipFill>
        <p:spPr bwMode="auto">
          <a:xfrm>
            <a:off x="179388" y="2535238"/>
            <a:ext cx="8748712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0" y="260350"/>
            <a:ext cx="89646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1829: főgimnázium, teológiai intézet: különvált</a:t>
            </a:r>
          </a:p>
          <a:p>
            <a:pPr>
              <a:buFont typeface="Arial" charset="0"/>
              <a:buChar char="•"/>
            </a:pPr>
            <a:r>
              <a:rPr lang="hu-HU" sz="2800">
                <a:latin typeface="Comic Sans MS" pitchFamily="66" charset="0"/>
              </a:rPr>
              <a:t> Bp-i Evangélikus Teológiai Akadémia elődje: Líceum – címere, alapítási évszáma megegyező</a:t>
            </a:r>
          </a:p>
        </p:txBody>
      </p:sp>
      <p:pic>
        <p:nvPicPr>
          <p:cNvPr id="4" name="Kép 3" descr="emléktábl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00213"/>
            <a:ext cx="7704137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306</Words>
  <Application>Microsoft Office PowerPoint</Application>
  <PresentationFormat>Diavetítés a képernyőre (4:3 oldalarány)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Líceum rövid története</vt:lpstr>
      <vt:lpstr>A Líceum</vt:lpstr>
      <vt:lpstr>Új korszak</vt:lpstr>
      <vt:lpstr>PowerPoint bemutató</vt:lpstr>
      <vt:lpstr>XVIII. századi tantervek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PC</cp:lastModifiedBy>
  <cp:revision>57</cp:revision>
  <dcterms:created xsi:type="dcterms:W3CDTF">2014-10-30T08:13:21Z</dcterms:created>
  <dcterms:modified xsi:type="dcterms:W3CDTF">2014-11-20T15:05:44Z</dcterms:modified>
</cp:coreProperties>
</file>